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5" r:id="rId4"/>
    <p:sldId id="289" r:id="rId5"/>
    <p:sldId id="290" r:id="rId6"/>
    <p:sldId id="291" r:id="rId7"/>
    <p:sldId id="259" r:id="rId8"/>
    <p:sldId id="296" r:id="rId9"/>
    <p:sldId id="270" r:id="rId10"/>
    <p:sldId id="268" r:id="rId11"/>
    <p:sldId id="297" r:id="rId12"/>
    <p:sldId id="269" r:id="rId13"/>
    <p:sldId id="271" r:id="rId14"/>
    <p:sldId id="272" r:id="rId15"/>
    <p:sldId id="298" r:id="rId16"/>
    <p:sldId id="266" r:id="rId17"/>
    <p:sldId id="274" r:id="rId18"/>
    <p:sldId id="273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93" r:id="rId27"/>
    <p:sldId id="283" r:id="rId28"/>
    <p:sldId id="300" r:id="rId29"/>
    <p:sldId id="294" r:id="rId30"/>
    <p:sldId id="260" r:id="rId31"/>
    <p:sldId id="261" r:id="rId32"/>
    <p:sldId id="299" r:id="rId33"/>
    <p:sldId id="284" r:id="rId34"/>
    <p:sldId id="301" r:id="rId35"/>
    <p:sldId id="262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AE0"/>
    <a:srgbClr val="938D7A"/>
    <a:srgbClr val="585346"/>
    <a:srgbClr val="4E6C49"/>
    <a:srgbClr val="B99470"/>
    <a:srgbClr val="A9B388"/>
    <a:srgbClr val="435E4E"/>
    <a:srgbClr val="5F6F52"/>
    <a:srgbClr val="659761"/>
    <a:srgbClr val="A19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73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14137-CA51-4AC9-9690-7710B721724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5EEE0-20CC-4568-AADA-59C281A8EAD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9600" dirty="0"/>
            <a:t>S</a:t>
          </a:r>
        </a:p>
      </dgm:t>
    </dgm:pt>
    <dgm:pt modelId="{838FEFC4-C0EA-46A3-82DA-220DD921CBAA}" type="parTrans" cxnId="{DA7F5632-EADA-4FE1-AC4E-8B6DECD54A7B}">
      <dgm:prSet/>
      <dgm:spPr/>
      <dgm:t>
        <a:bodyPr/>
        <a:lstStyle/>
        <a:p>
          <a:endParaRPr lang="en-US"/>
        </a:p>
      </dgm:t>
    </dgm:pt>
    <dgm:pt modelId="{F3B2F130-8346-4F95-9866-5AF4AC5F72BC}" type="sibTrans" cxnId="{DA7F5632-EADA-4FE1-AC4E-8B6DECD54A7B}">
      <dgm:prSet/>
      <dgm:spPr/>
      <dgm:t>
        <a:bodyPr/>
        <a:lstStyle/>
        <a:p>
          <a:endParaRPr lang="en-US"/>
        </a:p>
      </dgm:t>
    </dgm:pt>
    <dgm:pt modelId="{4E6851A5-4134-4EB3-939B-901936B3B8BC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>
            <a:buFontTx/>
            <a:buNone/>
          </a:pPr>
          <a:r>
            <a:rPr lang="en-US" dirty="0"/>
            <a:t>Situation</a:t>
          </a:r>
        </a:p>
      </dgm:t>
    </dgm:pt>
    <dgm:pt modelId="{F2849B98-376A-4651-A4C1-F3F68AF82D8A}" type="parTrans" cxnId="{AA3281E7-F75E-480D-8B17-499802F1F22E}">
      <dgm:prSet/>
      <dgm:spPr/>
      <dgm:t>
        <a:bodyPr/>
        <a:lstStyle/>
        <a:p>
          <a:endParaRPr lang="en-US"/>
        </a:p>
      </dgm:t>
    </dgm:pt>
    <dgm:pt modelId="{5847088E-03AF-40D8-A7DA-F8318A36E9B7}" type="sibTrans" cxnId="{AA3281E7-F75E-480D-8B17-499802F1F22E}">
      <dgm:prSet/>
      <dgm:spPr/>
      <dgm:t>
        <a:bodyPr/>
        <a:lstStyle/>
        <a:p>
          <a:endParaRPr lang="en-US"/>
        </a:p>
      </dgm:t>
    </dgm:pt>
    <dgm:pt modelId="{B91FF2AD-5360-4064-93AE-BD0D437DC416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9600" dirty="0"/>
            <a:t>T</a:t>
          </a:r>
        </a:p>
      </dgm:t>
    </dgm:pt>
    <dgm:pt modelId="{EC9B9CA2-11EA-4C23-B448-F28EAEE45D03}" type="parTrans" cxnId="{E162E446-04FD-454C-ACB4-4955CC1B525E}">
      <dgm:prSet/>
      <dgm:spPr/>
      <dgm:t>
        <a:bodyPr/>
        <a:lstStyle/>
        <a:p>
          <a:endParaRPr lang="en-US"/>
        </a:p>
      </dgm:t>
    </dgm:pt>
    <dgm:pt modelId="{4D94BB11-EB26-4F93-BFC7-DEC9778CDDB6}" type="sibTrans" cxnId="{E162E446-04FD-454C-ACB4-4955CC1B525E}">
      <dgm:prSet/>
      <dgm:spPr/>
      <dgm:t>
        <a:bodyPr/>
        <a:lstStyle/>
        <a:p>
          <a:endParaRPr lang="en-US"/>
        </a:p>
      </dgm:t>
    </dgm:pt>
    <dgm:pt modelId="{D487C42A-7FA7-49C4-967B-FC45AA97E656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>
            <a:buFontTx/>
            <a:buNone/>
          </a:pPr>
          <a:r>
            <a:rPr lang="en-US" dirty="0"/>
            <a:t>Task</a:t>
          </a:r>
        </a:p>
      </dgm:t>
    </dgm:pt>
    <dgm:pt modelId="{DB279762-20F4-419F-873E-3DC9B895996B}" type="parTrans" cxnId="{B2230744-55AC-4B83-BC02-59681F3E0B2B}">
      <dgm:prSet/>
      <dgm:spPr/>
      <dgm:t>
        <a:bodyPr/>
        <a:lstStyle/>
        <a:p>
          <a:endParaRPr lang="en-US"/>
        </a:p>
      </dgm:t>
    </dgm:pt>
    <dgm:pt modelId="{5AF607C2-4C31-43D1-894A-ACDCF886926C}" type="sibTrans" cxnId="{B2230744-55AC-4B83-BC02-59681F3E0B2B}">
      <dgm:prSet/>
      <dgm:spPr/>
      <dgm:t>
        <a:bodyPr/>
        <a:lstStyle/>
        <a:p>
          <a:endParaRPr lang="en-US"/>
        </a:p>
      </dgm:t>
    </dgm:pt>
    <dgm:pt modelId="{08D58875-5F0F-4ACF-8074-95590F7C1C4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9600" dirty="0"/>
            <a:t>A</a:t>
          </a:r>
        </a:p>
      </dgm:t>
    </dgm:pt>
    <dgm:pt modelId="{B160F97E-713B-4C58-A1B7-041A77ADB538}" type="parTrans" cxnId="{25963D7E-7F8B-4667-820A-76F3AC5247F6}">
      <dgm:prSet/>
      <dgm:spPr/>
      <dgm:t>
        <a:bodyPr/>
        <a:lstStyle/>
        <a:p>
          <a:endParaRPr lang="en-US"/>
        </a:p>
      </dgm:t>
    </dgm:pt>
    <dgm:pt modelId="{262A507B-E424-4723-8DB9-D95C673594E9}" type="sibTrans" cxnId="{25963D7E-7F8B-4667-820A-76F3AC5247F6}">
      <dgm:prSet/>
      <dgm:spPr/>
      <dgm:t>
        <a:bodyPr/>
        <a:lstStyle/>
        <a:p>
          <a:endParaRPr lang="en-US"/>
        </a:p>
      </dgm:t>
    </dgm:pt>
    <dgm:pt modelId="{BD493E16-7CA5-4119-ACA1-EA6A52D56CE9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>
            <a:buFontTx/>
            <a:buNone/>
          </a:pPr>
          <a:r>
            <a:rPr lang="en-US" dirty="0"/>
            <a:t>Action</a:t>
          </a:r>
        </a:p>
      </dgm:t>
    </dgm:pt>
    <dgm:pt modelId="{55B4BA1F-4FE3-4FAD-9D02-CDE229BF2876}" type="parTrans" cxnId="{42A1081F-8EC1-43D2-A308-66A2F574F6D1}">
      <dgm:prSet/>
      <dgm:spPr/>
      <dgm:t>
        <a:bodyPr/>
        <a:lstStyle/>
        <a:p>
          <a:endParaRPr lang="en-US"/>
        </a:p>
      </dgm:t>
    </dgm:pt>
    <dgm:pt modelId="{2335DF24-1732-44E9-A96E-71DB51C3C1A1}" type="sibTrans" cxnId="{42A1081F-8EC1-43D2-A308-66A2F574F6D1}">
      <dgm:prSet/>
      <dgm:spPr/>
      <dgm:t>
        <a:bodyPr/>
        <a:lstStyle/>
        <a:p>
          <a:endParaRPr lang="en-US"/>
        </a:p>
      </dgm:t>
    </dgm:pt>
    <dgm:pt modelId="{0D840864-6FE2-4B72-9616-56598968562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9600" dirty="0"/>
            <a:t>R</a:t>
          </a:r>
        </a:p>
      </dgm:t>
    </dgm:pt>
    <dgm:pt modelId="{88EC91E6-E601-410A-B176-F17EB1E23539}" type="parTrans" cxnId="{85877136-FF8D-4011-B6A4-38F3E8D92C10}">
      <dgm:prSet/>
      <dgm:spPr/>
      <dgm:t>
        <a:bodyPr/>
        <a:lstStyle/>
        <a:p>
          <a:endParaRPr lang="en-US"/>
        </a:p>
      </dgm:t>
    </dgm:pt>
    <dgm:pt modelId="{728CB028-F71E-4C21-B794-E689383C633D}" type="sibTrans" cxnId="{85877136-FF8D-4011-B6A4-38F3E8D92C10}">
      <dgm:prSet/>
      <dgm:spPr/>
      <dgm:t>
        <a:bodyPr/>
        <a:lstStyle/>
        <a:p>
          <a:endParaRPr lang="en-US"/>
        </a:p>
      </dgm:t>
    </dgm:pt>
    <dgm:pt modelId="{25BE1ACE-1FC1-4FE1-A1B3-BDF1895BDE3E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>
            <a:buFontTx/>
            <a:buNone/>
          </a:pPr>
          <a:r>
            <a:rPr lang="en-US" dirty="0"/>
            <a:t>Result</a:t>
          </a:r>
        </a:p>
      </dgm:t>
    </dgm:pt>
    <dgm:pt modelId="{04F1864C-439C-42E5-9F8D-78AC7A51D847}" type="parTrans" cxnId="{F0FCA40A-9F9C-424B-8099-2C85865E6F5D}">
      <dgm:prSet/>
      <dgm:spPr/>
      <dgm:t>
        <a:bodyPr/>
        <a:lstStyle/>
        <a:p>
          <a:endParaRPr lang="en-US"/>
        </a:p>
      </dgm:t>
    </dgm:pt>
    <dgm:pt modelId="{2F19EFA6-EB6B-4AAF-AE32-28F10553C681}" type="sibTrans" cxnId="{F0FCA40A-9F9C-424B-8099-2C85865E6F5D}">
      <dgm:prSet/>
      <dgm:spPr/>
      <dgm:t>
        <a:bodyPr/>
        <a:lstStyle/>
        <a:p>
          <a:endParaRPr lang="en-US"/>
        </a:p>
      </dgm:t>
    </dgm:pt>
    <dgm:pt modelId="{C6D900BD-C785-40FA-A97A-BE260228DEB7}" type="pres">
      <dgm:prSet presAssocID="{A9D14137-CA51-4AC9-9690-7710B721724B}" presName="Name0" presStyleCnt="0">
        <dgm:presLayoutVars>
          <dgm:dir/>
          <dgm:animLvl val="lvl"/>
          <dgm:resizeHandles val="exact"/>
        </dgm:presLayoutVars>
      </dgm:prSet>
      <dgm:spPr/>
    </dgm:pt>
    <dgm:pt modelId="{80A1FC25-30A4-4442-9D60-363935BBEDED}" type="pres">
      <dgm:prSet presAssocID="{9885EEE0-20CC-4568-AADA-59C281A8EAD9}" presName="linNode" presStyleCnt="0"/>
      <dgm:spPr/>
    </dgm:pt>
    <dgm:pt modelId="{7A693895-A1A2-4D04-BA76-A4EC0E6165B7}" type="pres">
      <dgm:prSet presAssocID="{9885EEE0-20CC-4568-AADA-59C281A8EAD9}" presName="parentText" presStyleLbl="node1" presStyleIdx="0" presStyleCnt="4" custScaleX="37219" custLinFactNeighborX="-17105" custLinFactNeighborY="-208">
        <dgm:presLayoutVars>
          <dgm:chMax val="1"/>
          <dgm:bulletEnabled val="1"/>
        </dgm:presLayoutVars>
      </dgm:prSet>
      <dgm:spPr/>
    </dgm:pt>
    <dgm:pt modelId="{87B785F9-0C15-4D0A-923F-5322B5C632E2}" type="pres">
      <dgm:prSet presAssocID="{9885EEE0-20CC-4568-AADA-59C281A8EAD9}" presName="descendantText" presStyleLbl="alignAccFollowNode1" presStyleIdx="0" presStyleCnt="4" custLinFactNeighborX="-30960" custLinFactNeighborY="3602">
        <dgm:presLayoutVars>
          <dgm:bulletEnabled val="1"/>
        </dgm:presLayoutVars>
      </dgm:prSet>
      <dgm:spPr/>
    </dgm:pt>
    <dgm:pt modelId="{CE90E9C0-914A-420C-A15E-E30C62FBB257}" type="pres">
      <dgm:prSet presAssocID="{F3B2F130-8346-4F95-9866-5AF4AC5F72BC}" presName="sp" presStyleCnt="0"/>
      <dgm:spPr/>
    </dgm:pt>
    <dgm:pt modelId="{CF9F55A3-1FAA-414D-9FFB-4F613506563A}" type="pres">
      <dgm:prSet presAssocID="{B91FF2AD-5360-4064-93AE-BD0D437DC416}" presName="linNode" presStyleCnt="0"/>
      <dgm:spPr/>
    </dgm:pt>
    <dgm:pt modelId="{B75157BA-9677-4C40-81D1-73240C5999E5}" type="pres">
      <dgm:prSet presAssocID="{B91FF2AD-5360-4064-93AE-BD0D437DC416}" presName="parentText" presStyleLbl="node1" presStyleIdx="1" presStyleCnt="4" custScaleX="37831" custLinFactNeighborX="-17277">
        <dgm:presLayoutVars>
          <dgm:chMax val="1"/>
          <dgm:bulletEnabled val="1"/>
        </dgm:presLayoutVars>
      </dgm:prSet>
      <dgm:spPr/>
    </dgm:pt>
    <dgm:pt modelId="{05D48F18-AFAD-4761-9DDD-EC2DFE59C14D}" type="pres">
      <dgm:prSet presAssocID="{B91FF2AD-5360-4064-93AE-BD0D437DC416}" presName="descendantText" presStyleLbl="alignAccFollowNode1" presStyleIdx="1" presStyleCnt="4" custLinFactNeighborX="-30960" custLinFactNeighborY="3602">
        <dgm:presLayoutVars>
          <dgm:bulletEnabled val="1"/>
        </dgm:presLayoutVars>
      </dgm:prSet>
      <dgm:spPr/>
    </dgm:pt>
    <dgm:pt modelId="{12C16DDF-BA60-4304-AB4E-2EE6738F8B60}" type="pres">
      <dgm:prSet presAssocID="{4D94BB11-EB26-4F93-BFC7-DEC9778CDDB6}" presName="sp" presStyleCnt="0"/>
      <dgm:spPr/>
    </dgm:pt>
    <dgm:pt modelId="{032FB415-F145-46C8-96C9-BFD66EAAB94F}" type="pres">
      <dgm:prSet presAssocID="{08D58875-5F0F-4ACF-8074-95590F7C1C4D}" presName="linNode" presStyleCnt="0"/>
      <dgm:spPr/>
    </dgm:pt>
    <dgm:pt modelId="{CEF539EA-9618-4DD6-8C5F-EED2321FAF60}" type="pres">
      <dgm:prSet presAssocID="{08D58875-5F0F-4ACF-8074-95590F7C1C4D}" presName="parentText" presStyleLbl="node1" presStyleIdx="2" presStyleCnt="4" custScaleX="38446" custLinFactNeighborX="-17277">
        <dgm:presLayoutVars>
          <dgm:chMax val="1"/>
          <dgm:bulletEnabled val="1"/>
        </dgm:presLayoutVars>
      </dgm:prSet>
      <dgm:spPr/>
    </dgm:pt>
    <dgm:pt modelId="{952F0C93-1886-4E14-B2B8-00544D8C67DD}" type="pres">
      <dgm:prSet presAssocID="{08D58875-5F0F-4ACF-8074-95590F7C1C4D}" presName="descendantText" presStyleLbl="alignAccFollowNode1" presStyleIdx="2" presStyleCnt="4" custLinFactNeighborX="-30960" custLinFactNeighborY="3602">
        <dgm:presLayoutVars>
          <dgm:bulletEnabled val="1"/>
        </dgm:presLayoutVars>
      </dgm:prSet>
      <dgm:spPr/>
    </dgm:pt>
    <dgm:pt modelId="{FF5B9E3B-D205-4359-B10D-11BFE2A08C12}" type="pres">
      <dgm:prSet presAssocID="{262A507B-E424-4723-8DB9-D95C673594E9}" presName="sp" presStyleCnt="0"/>
      <dgm:spPr/>
    </dgm:pt>
    <dgm:pt modelId="{E6F36AD5-0E75-4CFD-B2C9-1B88F28DBFA1}" type="pres">
      <dgm:prSet presAssocID="{0D840864-6FE2-4B72-9616-565989685629}" presName="linNode" presStyleCnt="0"/>
      <dgm:spPr/>
    </dgm:pt>
    <dgm:pt modelId="{6636ADA2-C34A-4F44-8C54-6C0188E26DA3}" type="pres">
      <dgm:prSet presAssocID="{0D840864-6FE2-4B72-9616-565989685629}" presName="parentText" presStyleLbl="node1" presStyleIdx="3" presStyleCnt="4" custScaleX="37217" custLinFactNeighborX="-17104" custLinFactNeighborY="-1384">
        <dgm:presLayoutVars>
          <dgm:chMax val="1"/>
          <dgm:bulletEnabled val="1"/>
        </dgm:presLayoutVars>
      </dgm:prSet>
      <dgm:spPr/>
    </dgm:pt>
    <dgm:pt modelId="{3FFFB598-5D23-446C-BE02-6A12BC801ECD}" type="pres">
      <dgm:prSet presAssocID="{0D840864-6FE2-4B72-9616-565989685629}" presName="descendantText" presStyleLbl="alignAccFollowNode1" presStyleIdx="3" presStyleCnt="4" custLinFactNeighborX="-30960" custLinFactNeighborY="3602">
        <dgm:presLayoutVars>
          <dgm:bulletEnabled val="1"/>
        </dgm:presLayoutVars>
      </dgm:prSet>
      <dgm:spPr/>
    </dgm:pt>
  </dgm:ptLst>
  <dgm:cxnLst>
    <dgm:cxn modelId="{F0FCA40A-9F9C-424B-8099-2C85865E6F5D}" srcId="{0D840864-6FE2-4B72-9616-565989685629}" destId="{25BE1ACE-1FC1-4FE1-A1B3-BDF1895BDE3E}" srcOrd="0" destOrd="0" parTransId="{04F1864C-439C-42E5-9F8D-78AC7A51D847}" sibTransId="{2F19EFA6-EB6B-4AAF-AE32-28F10553C681}"/>
    <dgm:cxn modelId="{42A1081F-8EC1-43D2-A308-66A2F574F6D1}" srcId="{08D58875-5F0F-4ACF-8074-95590F7C1C4D}" destId="{BD493E16-7CA5-4119-ACA1-EA6A52D56CE9}" srcOrd="0" destOrd="0" parTransId="{55B4BA1F-4FE3-4FAD-9D02-CDE229BF2876}" sibTransId="{2335DF24-1732-44E9-A96E-71DB51C3C1A1}"/>
    <dgm:cxn modelId="{DA7F5632-EADA-4FE1-AC4E-8B6DECD54A7B}" srcId="{A9D14137-CA51-4AC9-9690-7710B721724B}" destId="{9885EEE0-20CC-4568-AADA-59C281A8EAD9}" srcOrd="0" destOrd="0" parTransId="{838FEFC4-C0EA-46A3-82DA-220DD921CBAA}" sibTransId="{F3B2F130-8346-4F95-9866-5AF4AC5F72BC}"/>
    <dgm:cxn modelId="{85877136-FF8D-4011-B6A4-38F3E8D92C10}" srcId="{A9D14137-CA51-4AC9-9690-7710B721724B}" destId="{0D840864-6FE2-4B72-9616-565989685629}" srcOrd="3" destOrd="0" parTransId="{88EC91E6-E601-410A-B176-F17EB1E23539}" sibTransId="{728CB028-F71E-4C21-B794-E689383C633D}"/>
    <dgm:cxn modelId="{6DF46B3C-B3E7-4B75-96D4-315E6317C9E4}" type="presOf" srcId="{0D840864-6FE2-4B72-9616-565989685629}" destId="{6636ADA2-C34A-4F44-8C54-6C0188E26DA3}" srcOrd="0" destOrd="0" presId="urn:microsoft.com/office/officeart/2005/8/layout/vList5"/>
    <dgm:cxn modelId="{B2230744-55AC-4B83-BC02-59681F3E0B2B}" srcId="{B91FF2AD-5360-4064-93AE-BD0D437DC416}" destId="{D487C42A-7FA7-49C4-967B-FC45AA97E656}" srcOrd="0" destOrd="0" parTransId="{DB279762-20F4-419F-873E-3DC9B895996B}" sibTransId="{5AF607C2-4C31-43D1-894A-ACDCF886926C}"/>
    <dgm:cxn modelId="{E1129264-EFC4-4C46-B40C-CB83B9A1CE26}" type="presOf" srcId="{D487C42A-7FA7-49C4-967B-FC45AA97E656}" destId="{05D48F18-AFAD-4761-9DDD-EC2DFE59C14D}" srcOrd="0" destOrd="0" presId="urn:microsoft.com/office/officeart/2005/8/layout/vList5"/>
    <dgm:cxn modelId="{E162E446-04FD-454C-ACB4-4955CC1B525E}" srcId="{A9D14137-CA51-4AC9-9690-7710B721724B}" destId="{B91FF2AD-5360-4064-93AE-BD0D437DC416}" srcOrd="1" destOrd="0" parTransId="{EC9B9CA2-11EA-4C23-B448-F28EAEE45D03}" sibTransId="{4D94BB11-EB26-4F93-BFC7-DEC9778CDDB6}"/>
    <dgm:cxn modelId="{D7E84555-1F2E-4B3F-BA3B-3C111E9B9FF0}" type="presOf" srcId="{BD493E16-7CA5-4119-ACA1-EA6A52D56CE9}" destId="{952F0C93-1886-4E14-B2B8-00544D8C67DD}" srcOrd="0" destOrd="0" presId="urn:microsoft.com/office/officeart/2005/8/layout/vList5"/>
    <dgm:cxn modelId="{4A88FB7C-70E6-4122-B979-9D64E653DF63}" type="presOf" srcId="{A9D14137-CA51-4AC9-9690-7710B721724B}" destId="{C6D900BD-C785-40FA-A97A-BE260228DEB7}" srcOrd="0" destOrd="0" presId="urn:microsoft.com/office/officeart/2005/8/layout/vList5"/>
    <dgm:cxn modelId="{25963D7E-7F8B-4667-820A-76F3AC5247F6}" srcId="{A9D14137-CA51-4AC9-9690-7710B721724B}" destId="{08D58875-5F0F-4ACF-8074-95590F7C1C4D}" srcOrd="2" destOrd="0" parTransId="{B160F97E-713B-4C58-A1B7-041A77ADB538}" sibTransId="{262A507B-E424-4723-8DB9-D95C673594E9}"/>
    <dgm:cxn modelId="{B705D280-BBF1-49FF-BAA1-BC92F747D2D9}" type="presOf" srcId="{4E6851A5-4134-4EB3-939B-901936B3B8BC}" destId="{87B785F9-0C15-4D0A-923F-5322B5C632E2}" srcOrd="0" destOrd="0" presId="urn:microsoft.com/office/officeart/2005/8/layout/vList5"/>
    <dgm:cxn modelId="{E559FD88-F96E-4061-8BF0-BEC978D2F823}" type="presOf" srcId="{08D58875-5F0F-4ACF-8074-95590F7C1C4D}" destId="{CEF539EA-9618-4DD6-8C5F-EED2321FAF60}" srcOrd="0" destOrd="0" presId="urn:microsoft.com/office/officeart/2005/8/layout/vList5"/>
    <dgm:cxn modelId="{3A15409F-17B8-4D8F-A1A1-8DCF6B3F17FB}" type="presOf" srcId="{25BE1ACE-1FC1-4FE1-A1B3-BDF1895BDE3E}" destId="{3FFFB598-5D23-446C-BE02-6A12BC801ECD}" srcOrd="0" destOrd="0" presId="urn:microsoft.com/office/officeart/2005/8/layout/vList5"/>
    <dgm:cxn modelId="{4332D7D5-0528-4A19-8047-0783E6AD5B94}" type="presOf" srcId="{9885EEE0-20CC-4568-AADA-59C281A8EAD9}" destId="{7A693895-A1A2-4D04-BA76-A4EC0E6165B7}" srcOrd="0" destOrd="0" presId="urn:microsoft.com/office/officeart/2005/8/layout/vList5"/>
    <dgm:cxn modelId="{036AF4D8-5B5A-4367-8F04-99DFF45BE25F}" type="presOf" srcId="{B91FF2AD-5360-4064-93AE-BD0D437DC416}" destId="{B75157BA-9677-4C40-81D1-73240C5999E5}" srcOrd="0" destOrd="0" presId="urn:microsoft.com/office/officeart/2005/8/layout/vList5"/>
    <dgm:cxn modelId="{AA3281E7-F75E-480D-8B17-499802F1F22E}" srcId="{9885EEE0-20CC-4568-AADA-59C281A8EAD9}" destId="{4E6851A5-4134-4EB3-939B-901936B3B8BC}" srcOrd="0" destOrd="0" parTransId="{F2849B98-376A-4651-A4C1-F3F68AF82D8A}" sibTransId="{5847088E-03AF-40D8-A7DA-F8318A36E9B7}"/>
    <dgm:cxn modelId="{866D0A87-E741-441F-A625-9648533410C9}" type="presParOf" srcId="{C6D900BD-C785-40FA-A97A-BE260228DEB7}" destId="{80A1FC25-30A4-4442-9D60-363935BBEDED}" srcOrd="0" destOrd="0" presId="urn:microsoft.com/office/officeart/2005/8/layout/vList5"/>
    <dgm:cxn modelId="{1297B7E4-4D5E-4359-9F21-844EA622262B}" type="presParOf" srcId="{80A1FC25-30A4-4442-9D60-363935BBEDED}" destId="{7A693895-A1A2-4D04-BA76-A4EC0E6165B7}" srcOrd="0" destOrd="0" presId="urn:microsoft.com/office/officeart/2005/8/layout/vList5"/>
    <dgm:cxn modelId="{794927A7-16D9-477F-A152-0972D0E9CB92}" type="presParOf" srcId="{80A1FC25-30A4-4442-9D60-363935BBEDED}" destId="{87B785F9-0C15-4D0A-923F-5322B5C632E2}" srcOrd="1" destOrd="0" presId="urn:microsoft.com/office/officeart/2005/8/layout/vList5"/>
    <dgm:cxn modelId="{F7275A8F-40E1-4B63-8EEE-355A943C3C24}" type="presParOf" srcId="{C6D900BD-C785-40FA-A97A-BE260228DEB7}" destId="{CE90E9C0-914A-420C-A15E-E30C62FBB257}" srcOrd="1" destOrd="0" presId="urn:microsoft.com/office/officeart/2005/8/layout/vList5"/>
    <dgm:cxn modelId="{9F597A0F-005E-4341-A270-13837FA933D7}" type="presParOf" srcId="{C6D900BD-C785-40FA-A97A-BE260228DEB7}" destId="{CF9F55A3-1FAA-414D-9FFB-4F613506563A}" srcOrd="2" destOrd="0" presId="urn:microsoft.com/office/officeart/2005/8/layout/vList5"/>
    <dgm:cxn modelId="{EF875921-20A2-4B6A-AA56-652949651193}" type="presParOf" srcId="{CF9F55A3-1FAA-414D-9FFB-4F613506563A}" destId="{B75157BA-9677-4C40-81D1-73240C5999E5}" srcOrd="0" destOrd="0" presId="urn:microsoft.com/office/officeart/2005/8/layout/vList5"/>
    <dgm:cxn modelId="{42976C18-E41D-46BC-BB80-B2322D1CBB13}" type="presParOf" srcId="{CF9F55A3-1FAA-414D-9FFB-4F613506563A}" destId="{05D48F18-AFAD-4761-9DDD-EC2DFE59C14D}" srcOrd="1" destOrd="0" presId="urn:microsoft.com/office/officeart/2005/8/layout/vList5"/>
    <dgm:cxn modelId="{A2113B6C-1600-4341-9F91-D254479AF858}" type="presParOf" srcId="{C6D900BD-C785-40FA-A97A-BE260228DEB7}" destId="{12C16DDF-BA60-4304-AB4E-2EE6738F8B60}" srcOrd="3" destOrd="0" presId="urn:microsoft.com/office/officeart/2005/8/layout/vList5"/>
    <dgm:cxn modelId="{550D10BA-CD26-4B52-AD7A-D2D4641F9ABA}" type="presParOf" srcId="{C6D900BD-C785-40FA-A97A-BE260228DEB7}" destId="{032FB415-F145-46C8-96C9-BFD66EAAB94F}" srcOrd="4" destOrd="0" presId="urn:microsoft.com/office/officeart/2005/8/layout/vList5"/>
    <dgm:cxn modelId="{7DCD4676-11A8-40F6-86F3-D8426E96C2F6}" type="presParOf" srcId="{032FB415-F145-46C8-96C9-BFD66EAAB94F}" destId="{CEF539EA-9618-4DD6-8C5F-EED2321FAF60}" srcOrd="0" destOrd="0" presId="urn:microsoft.com/office/officeart/2005/8/layout/vList5"/>
    <dgm:cxn modelId="{2220EBC7-49A4-49B1-9725-23748CAC3080}" type="presParOf" srcId="{032FB415-F145-46C8-96C9-BFD66EAAB94F}" destId="{952F0C93-1886-4E14-B2B8-00544D8C67DD}" srcOrd="1" destOrd="0" presId="urn:microsoft.com/office/officeart/2005/8/layout/vList5"/>
    <dgm:cxn modelId="{5DBB5796-7AD6-4074-917D-F7549C5F4F1A}" type="presParOf" srcId="{C6D900BD-C785-40FA-A97A-BE260228DEB7}" destId="{FF5B9E3B-D205-4359-B10D-11BFE2A08C12}" srcOrd="5" destOrd="0" presId="urn:microsoft.com/office/officeart/2005/8/layout/vList5"/>
    <dgm:cxn modelId="{2F369556-39CA-4775-A722-81D52874531F}" type="presParOf" srcId="{C6D900BD-C785-40FA-A97A-BE260228DEB7}" destId="{E6F36AD5-0E75-4CFD-B2C9-1B88F28DBFA1}" srcOrd="6" destOrd="0" presId="urn:microsoft.com/office/officeart/2005/8/layout/vList5"/>
    <dgm:cxn modelId="{EDC1B618-5572-4C48-90E7-7CAFD9518FE9}" type="presParOf" srcId="{E6F36AD5-0E75-4CFD-B2C9-1B88F28DBFA1}" destId="{6636ADA2-C34A-4F44-8C54-6C0188E26DA3}" srcOrd="0" destOrd="0" presId="urn:microsoft.com/office/officeart/2005/8/layout/vList5"/>
    <dgm:cxn modelId="{56F9DFED-1BA2-4C09-8D2D-4E08491CD55B}" type="presParOf" srcId="{E6F36AD5-0E75-4CFD-B2C9-1B88F28DBFA1}" destId="{3FFFB598-5D23-446C-BE02-6A12BC801E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785F9-0C15-4D0A-923F-5322B5C632E2}">
      <dsp:nvSpPr>
        <dsp:cNvPr id="0" name=""/>
        <dsp:cNvSpPr/>
      </dsp:nvSpPr>
      <dsp:spPr>
        <a:xfrm rot="5400000">
          <a:off x="3252903" y="-1964507"/>
          <a:ext cx="1067608" cy="5345984"/>
        </a:xfrm>
        <a:prstGeom prst="round2SameRect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400" kern="1200" dirty="0"/>
            <a:t>Situation</a:t>
          </a:r>
        </a:p>
      </dsp:txBody>
      <dsp:txXfrm rot="-5400000">
        <a:off x="1113715" y="226797"/>
        <a:ext cx="5293868" cy="963376"/>
      </dsp:txXfrm>
    </dsp:sp>
    <dsp:sp modelId="{7A693895-A1A2-4D04-BA76-A4EC0E6165B7}">
      <dsp:nvSpPr>
        <dsp:cNvPr id="0" name=""/>
        <dsp:cNvSpPr/>
      </dsp:nvSpPr>
      <dsp:spPr>
        <a:xfrm>
          <a:off x="11069" y="0"/>
          <a:ext cx="1119218" cy="13345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182880" rIns="365760" bIns="18288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kern="1200" dirty="0"/>
            <a:t>S</a:t>
          </a:r>
        </a:p>
      </dsp:txBody>
      <dsp:txXfrm>
        <a:off x="65705" y="54636"/>
        <a:ext cx="1009946" cy="1225238"/>
      </dsp:txXfrm>
    </dsp:sp>
    <dsp:sp modelId="{05D48F18-AFAD-4761-9DDD-EC2DFE59C14D}">
      <dsp:nvSpPr>
        <dsp:cNvPr id="0" name=""/>
        <dsp:cNvSpPr/>
      </dsp:nvSpPr>
      <dsp:spPr>
        <a:xfrm rot="5400000">
          <a:off x="3271307" y="-563271"/>
          <a:ext cx="1067608" cy="5345984"/>
        </a:xfrm>
        <a:prstGeom prst="round2SameRect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400" kern="1200" dirty="0"/>
            <a:t>Task</a:t>
          </a:r>
        </a:p>
      </dsp:txBody>
      <dsp:txXfrm rot="-5400000">
        <a:off x="1132119" y="1628033"/>
        <a:ext cx="5293868" cy="963376"/>
      </dsp:txXfrm>
    </dsp:sp>
    <dsp:sp modelId="{B75157BA-9677-4C40-81D1-73240C5999E5}">
      <dsp:nvSpPr>
        <dsp:cNvPr id="0" name=""/>
        <dsp:cNvSpPr/>
      </dsp:nvSpPr>
      <dsp:spPr>
        <a:xfrm>
          <a:off x="1874" y="1404010"/>
          <a:ext cx="1137622" cy="13345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182880" rIns="365760" bIns="18288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kern="1200" dirty="0"/>
            <a:t>T</a:t>
          </a:r>
        </a:p>
      </dsp:txBody>
      <dsp:txXfrm>
        <a:off x="57408" y="1459544"/>
        <a:ext cx="1026554" cy="1223442"/>
      </dsp:txXfrm>
    </dsp:sp>
    <dsp:sp modelId="{952F0C93-1886-4E14-B2B8-00544D8C67DD}">
      <dsp:nvSpPr>
        <dsp:cNvPr id="0" name=""/>
        <dsp:cNvSpPr/>
      </dsp:nvSpPr>
      <dsp:spPr>
        <a:xfrm rot="5400000">
          <a:off x="3289801" y="837964"/>
          <a:ext cx="1067608" cy="5345984"/>
        </a:xfrm>
        <a:prstGeom prst="round2SameRect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400" kern="1200" dirty="0"/>
            <a:t>Action</a:t>
          </a:r>
        </a:p>
      </dsp:txBody>
      <dsp:txXfrm rot="-5400000">
        <a:off x="1150613" y="3029268"/>
        <a:ext cx="5293868" cy="963376"/>
      </dsp:txXfrm>
    </dsp:sp>
    <dsp:sp modelId="{CEF539EA-9618-4DD6-8C5F-EED2321FAF60}">
      <dsp:nvSpPr>
        <dsp:cNvPr id="0" name=""/>
        <dsp:cNvSpPr/>
      </dsp:nvSpPr>
      <dsp:spPr>
        <a:xfrm>
          <a:off x="1874" y="2805246"/>
          <a:ext cx="1156115" cy="13345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182880" rIns="365760" bIns="18288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kern="1200" dirty="0"/>
            <a:t>A</a:t>
          </a:r>
        </a:p>
      </dsp:txBody>
      <dsp:txXfrm>
        <a:off x="58311" y="2861683"/>
        <a:ext cx="1043241" cy="1221636"/>
      </dsp:txXfrm>
    </dsp:sp>
    <dsp:sp modelId="{3FFFB598-5D23-446C-BE02-6A12BC801ECD}">
      <dsp:nvSpPr>
        <dsp:cNvPr id="0" name=""/>
        <dsp:cNvSpPr/>
      </dsp:nvSpPr>
      <dsp:spPr>
        <a:xfrm rot="5400000">
          <a:off x="3252843" y="2239201"/>
          <a:ext cx="1067608" cy="5345984"/>
        </a:xfrm>
        <a:prstGeom prst="round2SameRect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400" kern="1200" dirty="0"/>
            <a:t>Result</a:t>
          </a:r>
        </a:p>
      </dsp:txBody>
      <dsp:txXfrm rot="-5400000">
        <a:off x="1113655" y="4430505"/>
        <a:ext cx="5293868" cy="963376"/>
      </dsp:txXfrm>
    </dsp:sp>
    <dsp:sp modelId="{6636ADA2-C34A-4F44-8C54-6C0188E26DA3}">
      <dsp:nvSpPr>
        <dsp:cNvPr id="0" name=""/>
        <dsp:cNvSpPr/>
      </dsp:nvSpPr>
      <dsp:spPr>
        <a:xfrm>
          <a:off x="11122" y="4188013"/>
          <a:ext cx="1119158" cy="13345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182880" rIns="365760" bIns="18288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kern="1200" dirty="0"/>
            <a:t>R</a:t>
          </a:r>
        </a:p>
      </dsp:txBody>
      <dsp:txXfrm>
        <a:off x="65755" y="4242646"/>
        <a:ext cx="1009892" cy="1225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C58E6-3480-4A22-877B-ECCFCC78A2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04DBD-573D-4DC3-AFF4-FA530DACB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1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Keeps it fresh in your mind</a:t>
            </a:r>
          </a:p>
          <a:p>
            <a:r>
              <a:rPr lang="en-US" dirty="0"/>
              <a:t>Allows you to select the skills you’d like to highlight</a:t>
            </a:r>
          </a:p>
          <a:p>
            <a:r>
              <a:rPr lang="en-US" dirty="0"/>
              <a:t>Makes you feel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8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8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can’t do these things, you probably shouldn’t be trying to get this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04DBD-573D-4DC3-AFF4-FA530DACBD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1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FE4B-40FA-4EFD-A75B-3252E09EE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D19F-6060-F3C2-7DC9-0619FFB27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DDB75-6996-0213-8F47-EEB0A2A0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33B3-E3FB-E11D-2733-CB7E76AC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43F9-9FAC-B734-950A-F89BA6E4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0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026C-E8D4-F61A-ABE3-DFBF34E3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488CC-AFA5-D945-8A76-9B679C715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5860-7FF4-7226-2B4D-2039F80DE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1655-9A0E-F755-1B54-F177F754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69E24-9878-80C3-6E39-91D1A6C0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4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2A0A1-DA6B-C1DE-8666-636397AAB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C40FB-2AD3-1920-83DC-E804C7E2A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FE8C3-1D39-F376-CEDB-BED8F30B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62CF-87E9-6C7F-B0EC-375A0826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885F7-8061-693F-D150-F4ED0AE4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9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7D127C-B970-1EE6-BA36-1916BF1CA43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E92B3-5C21-376B-899A-C80E43E3C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1E4F-451A-C9C7-B2D1-4A0910A4E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2EC0-8C9E-5A0A-612D-298C092B8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Executive Women in Texas Government</a:t>
            </a:r>
          </a:p>
          <a:p>
            <a:r>
              <a:rPr lang="en-US" dirty="0"/>
              <a:t>December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5C7E-ADEC-9FEF-5737-B56C38A4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3FD515-ADA2-4B9E-BE69-10F737C2E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8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D8ED-B985-DC11-9BFA-64EA13AD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2B39-B994-9CE7-3C4A-97300740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4A476-1463-D619-E5BA-E2EC9527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3E31-01BE-2B04-DF7F-7B2E96DE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9EB97-2CDC-7E49-97EB-1BB1828A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6BEB40-54C8-B38D-057A-1DFC4E4C877B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1EDC6-87A6-97BB-FA1F-438ED41F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317C-C56F-14B9-FD9B-B414AEEF7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77398-65F2-F1AE-05FB-C05DE5428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C3A3A-DE7F-FB97-6DF8-CC0C5B3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3FD515-ADA2-4B9E-BE69-10F737C2E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461267-1AD0-A170-B51D-C265CEEC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Executive Women in Texas Government</a:t>
            </a:r>
          </a:p>
          <a:p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355883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0C8C-D8D7-BA3E-E2F7-D011591160B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570D9-266D-1684-C09E-DE1386F1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69A81-0020-E4D0-9193-E5F2CBCD8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753FE-A772-36EB-EAC1-41011D0E2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30B5A-5B30-B280-315F-9EA21EF41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2575B-1EE7-B401-CC6F-8A8E94076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2DAD2-EEEC-76C4-3A21-35F26137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3FD515-ADA2-4B9E-BE69-10F737C2E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BE3C710-B689-2F3F-DD84-673FD54F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Executive Women in Texas Government</a:t>
            </a:r>
          </a:p>
          <a:p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428541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3750BA-25E7-3928-E43C-034E15FE5DE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311E3-E81C-63CE-126E-AFE12F10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7FC8B-1DAD-299E-20E3-3106E4D3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3FD515-ADA2-4B9E-BE69-10F737C2E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739EF9-441A-DBC7-0179-86629B33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Executive Women in Texas Government</a:t>
            </a:r>
          </a:p>
          <a:p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301638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579C-03DB-A8A4-7DA3-C1FF1212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D6AA8-1087-86CC-0D56-5875B6A3B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64285-1DA8-8EA1-B615-0BC0F2B01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BB673-554D-5196-E7BF-30CA66CD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D6F3-0AC1-3FA6-69EE-95DE1522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F1-176E-F6D5-C36C-A8239C14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3353-AABC-FC1D-D93E-E93AD462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557CF-18B3-7635-9442-052115C25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C7F85-9C9A-E7A5-BFFE-DD3C9F99A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B58CA-939C-621E-D1CC-92725D1F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3D46B-E11B-E44C-DFA8-5A00220C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74967-264C-AE66-D1F7-3887204F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9CB47-3A96-7672-9F67-97AE7976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ADC4B-CAC5-6A00-9C1E-4F7FA8229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4CF8-156E-2762-9974-48679332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6E5C8-C102-49EB-B288-982C7DE2C0E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E0EE-50C1-18CD-2B01-C1256B2AE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E71F2-BF00-0AC6-00B4-E8C823F02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D515-ADA2-4B9E-BE69-10F737C2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nster.ca/career-advice/article/50-personality-traits-for-the-workplace-canad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kristi.mills-Jurach@tceq.texas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F95612-8FF0-4597-B9EC-A559DCD9678F}"/>
              </a:ext>
            </a:extLst>
          </p:cNvPr>
          <p:cNvSpPr/>
          <p:nvPr/>
        </p:nvSpPr>
        <p:spPr>
          <a:xfrm>
            <a:off x="3051" y="0"/>
            <a:ext cx="12188949" cy="3503885"/>
          </a:xfrm>
          <a:prstGeom prst="rect">
            <a:avLst/>
          </a:prstGeom>
          <a:solidFill>
            <a:srgbClr val="43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01F0F-449F-E4B1-9C08-89F55E1C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39" y="1959597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kern="1200" dirty="0">
                <a:solidFill>
                  <a:schemeClr val="bg1"/>
                </a:solidFill>
                <a:latin typeface="Congenial" panose="02000503040000020004" pitchFamily="2" charset="0"/>
              </a:rPr>
              <a:t>Nailing the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B9548-47CC-FF68-E316-94D2AC018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39" y="3736563"/>
            <a:ext cx="10515600" cy="248747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Congenial" panose="02000503040000020004" pitchFamily="2" charset="0"/>
              </a:rPr>
              <a:t>Kristi Mills-Jurach, P.E.</a:t>
            </a:r>
          </a:p>
          <a:p>
            <a:pPr marL="0" indent="0" algn="l">
              <a:buNone/>
            </a:pPr>
            <a:r>
              <a:rPr lang="en-US" sz="2000" dirty="0">
                <a:latin typeface="Congenial" panose="02000503040000020004" pitchFamily="2" charset="0"/>
              </a:rPr>
              <a:t>Assistant Director, Office of Compliance and Enforcement</a:t>
            </a:r>
          </a:p>
          <a:p>
            <a:pPr marL="0" indent="0" algn="l">
              <a:buNone/>
            </a:pPr>
            <a:r>
              <a:rPr lang="en-US" sz="2000" dirty="0">
                <a:latin typeface="Congenial" panose="02000503040000020004" pitchFamily="2" charset="0"/>
              </a:rPr>
              <a:t>Texas Commission on Environmental Quality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DBA7C7-AE60-F0E4-2B68-4ACD9F524A8C}"/>
              </a:ext>
            </a:extLst>
          </p:cNvPr>
          <p:cNvGrpSpPr>
            <a:grpSpLocks noChangeAspect="1"/>
          </p:cNvGrpSpPr>
          <p:nvPr/>
        </p:nvGrpSpPr>
        <p:grpSpPr>
          <a:xfrm>
            <a:off x="7860145" y="786217"/>
            <a:ext cx="4198216" cy="4062163"/>
            <a:chOff x="8728364" y="207963"/>
            <a:chExt cx="2930236" cy="2835275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EF04D-A88C-F6B5-9676-D00DB88D1D33}"/>
                </a:ext>
              </a:extLst>
            </p:cNvPr>
            <p:cNvSpPr/>
            <p:nvPr/>
          </p:nvSpPr>
          <p:spPr>
            <a:xfrm>
              <a:off x="8728364" y="228890"/>
              <a:ext cx="990600" cy="8934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6107A0-710A-70A4-3EB1-8D513EEDE339}"/>
                </a:ext>
              </a:extLst>
            </p:cNvPr>
            <p:cNvSpPr/>
            <p:nvPr/>
          </p:nvSpPr>
          <p:spPr>
            <a:xfrm>
              <a:off x="8728364" y="1214438"/>
              <a:ext cx="1939636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1096B8-E0D7-30CF-7A08-AD65486121CA}"/>
                </a:ext>
              </a:extLst>
            </p:cNvPr>
            <p:cNvSpPr/>
            <p:nvPr/>
          </p:nvSpPr>
          <p:spPr>
            <a:xfrm>
              <a:off x="10744200" y="1214438"/>
              <a:ext cx="9144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2E6F1-DC9C-6C62-9A1B-9163ADBC38F9}"/>
                </a:ext>
              </a:extLst>
            </p:cNvPr>
            <p:cNvSpPr/>
            <p:nvPr/>
          </p:nvSpPr>
          <p:spPr>
            <a:xfrm>
              <a:off x="9829800" y="207963"/>
              <a:ext cx="1828800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552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8642C7A-C837-3E48-2C93-90A852BB0C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597971"/>
              </p:ext>
            </p:extLst>
          </p:nvPr>
        </p:nvGraphicFramePr>
        <p:xfrm>
          <a:off x="338316" y="286326"/>
          <a:ext cx="8353101" cy="554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tar: 5 Points 2">
            <a:extLst>
              <a:ext uri="{FF2B5EF4-FFF2-40B4-BE49-F238E27FC236}">
                <a16:creationId xmlns:a16="http://schemas.microsoft.com/office/drawing/2014/main" id="{DD7A0884-DD18-72F6-2D0F-23ED66D4891C}"/>
              </a:ext>
            </a:extLst>
          </p:cNvPr>
          <p:cNvSpPr/>
          <p:nvPr/>
        </p:nvSpPr>
        <p:spPr>
          <a:xfrm>
            <a:off x="7376356" y="884868"/>
            <a:ext cx="4655128" cy="4346683"/>
          </a:xfrm>
          <a:prstGeom prst="star5">
            <a:avLst/>
          </a:prstGeom>
          <a:solidFill>
            <a:srgbClr val="4E6C49"/>
          </a:solidFill>
          <a:ln w="76200">
            <a:solidFill>
              <a:srgbClr val="4E6C49"/>
            </a:solidFill>
          </a:ln>
          <a:effectLst>
            <a:glow rad="228600">
              <a:srgbClr val="938D7A">
                <a:alpha val="40000"/>
              </a:srgbClr>
            </a:glow>
            <a:outerShdw blurRad="152400" dist="3175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914400" h="914400"/>
            <a:bevelB w="914400" h="914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sent Clipart Images | Free Download | PNG Transparent Background -  Pngtree">
            <a:extLst>
              <a:ext uri="{FF2B5EF4-FFF2-40B4-BE49-F238E27FC236}">
                <a16:creationId xmlns:a16="http://schemas.microsoft.com/office/drawing/2014/main" id="{78DA79B4-E4D1-EF75-0902-01E54A93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4287"/>
            <a:ext cx="654050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17DC2A-DA22-C74A-6612-86C584FB1217}"/>
              </a:ext>
            </a:extLst>
          </p:cNvPr>
          <p:cNvSpPr/>
          <p:nvPr/>
        </p:nvSpPr>
        <p:spPr>
          <a:xfrm>
            <a:off x="7581900" y="681037"/>
            <a:ext cx="4610100" cy="5207000"/>
          </a:xfrm>
          <a:prstGeom prst="rect">
            <a:avLst/>
          </a:prstGeom>
          <a:gradFill flip="none" rotWithShape="1">
            <a:gsLst>
              <a:gs pos="0">
                <a:srgbClr val="FEFAE0"/>
              </a:gs>
              <a:gs pos="56000">
                <a:srgbClr val="FEFAE0">
                  <a:alpha val="50000"/>
                </a:srgbClr>
              </a:gs>
              <a:gs pos="100000">
                <a:srgbClr val="FEFAE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0B41E-54F0-D8BB-08C9-FD3D0F1E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1" y="694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ongenial" panose="02000503040000020004" pitchFamily="2" charset="0"/>
              </a:rPr>
              <a:t>Practice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774B-A76F-998F-9D69-D113D672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1" y="1690688"/>
            <a:ext cx="7950199" cy="40243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Congenial" panose="02000503040000020004" pitchFamily="2" charset="0"/>
              </a:rPr>
              <a:t>Tell me about a time you had to buy a gift for a special person. </a:t>
            </a:r>
          </a:p>
        </p:txBody>
      </p:sp>
    </p:spTree>
    <p:extLst>
      <p:ext uri="{BB962C8B-B14F-4D97-AF65-F5344CB8AC3E}">
        <p14:creationId xmlns:p14="http://schemas.microsoft.com/office/powerpoint/2010/main" val="75042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FD5B-5155-AEE1-17C9-FCC1FCD8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Review your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0B1D0-FC74-6901-0A72-05D9BFD4B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289"/>
            <a:ext cx="11145252" cy="2023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Assign positive character traits to each accomplishment</a:t>
            </a: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  <a:hlinkClick r:id="rId2"/>
              </a:rPr>
              <a:t>https://www.monster.ca/career-advice/article/50-personality-traits-for-the-workplace-canada</a:t>
            </a:r>
            <a:endParaRPr lang="en-US" dirty="0">
              <a:latin typeface="Congenial" panose="02000503040000020004" pitchFamily="2" charset="0"/>
            </a:endParaRPr>
          </a:p>
          <a:p>
            <a:pPr marL="0" indent="0">
              <a:buNone/>
            </a:pPr>
            <a:endParaRPr lang="en-US" dirty="0">
              <a:latin typeface="Congenial" panose="0200050304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E8DC6-EBF4-4A42-0D7E-7644AD4D2D36}"/>
              </a:ext>
            </a:extLst>
          </p:cNvPr>
          <p:cNvGrpSpPr/>
          <p:nvPr/>
        </p:nvGrpSpPr>
        <p:grpSpPr>
          <a:xfrm>
            <a:off x="1848852" y="3383280"/>
            <a:ext cx="11591924" cy="2732345"/>
            <a:chOff x="838200" y="3251200"/>
            <a:chExt cx="11591924" cy="27323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CAED14-7196-854C-4445-80DB489B8A92}"/>
                </a:ext>
              </a:extLst>
            </p:cNvPr>
            <p:cNvSpPr txBox="1"/>
            <p:nvPr/>
          </p:nvSpPr>
          <p:spPr>
            <a:xfrm>
              <a:off x="1005840" y="3429000"/>
              <a:ext cx="5299710" cy="2534920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en-US" sz="3200" dirty="0">
                  <a:latin typeface="Congenial" panose="02000503040000020004" pitchFamily="2" charset="0"/>
                </a:rPr>
                <a:t>Ambitious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Creative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Curious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Determined</a:t>
              </a:r>
            </a:p>
            <a:p>
              <a:endParaRPr lang="en-US" sz="3200" dirty="0">
                <a:latin typeface="Congenial" panose="02000503040000020004" pitchFamily="2" charset="0"/>
              </a:endParaRPr>
            </a:p>
            <a:p>
              <a:endParaRPr lang="en-US" sz="3200" dirty="0">
                <a:latin typeface="Congenial" panose="02000503040000020004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D6C52A-F36D-581D-F508-35F7300F5D07}"/>
                </a:ext>
              </a:extLst>
            </p:cNvPr>
            <p:cNvSpPr txBox="1"/>
            <p:nvPr/>
          </p:nvSpPr>
          <p:spPr>
            <a:xfrm>
              <a:off x="4371340" y="3399909"/>
              <a:ext cx="4296410" cy="255454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en-US" sz="3200" dirty="0">
                  <a:latin typeface="Congenial" panose="02000503040000020004" pitchFamily="2" charset="0"/>
                </a:rPr>
                <a:t>Flexible Focused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Honest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Insightful</a:t>
              </a:r>
            </a:p>
            <a:p>
              <a:endParaRPr lang="en-US" sz="3200" dirty="0">
                <a:latin typeface="Congenial" panose="02000503040000020004" pitchFamily="2" charset="0"/>
              </a:endParaRPr>
            </a:p>
            <a:p>
              <a:endParaRPr lang="en-US" sz="3200" dirty="0">
                <a:latin typeface="Congenial" panose="02000503040000020004" pitchFamily="2" charset="0"/>
              </a:endParaRPr>
            </a:p>
            <a:p>
              <a:endParaRPr lang="en-US" sz="3200" dirty="0">
                <a:latin typeface="Congenial" panose="02000503040000020004" pitchFamily="2" charset="0"/>
              </a:endParaRPr>
            </a:p>
            <a:p>
              <a:endParaRPr lang="en-US" sz="3200" dirty="0">
                <a:latin typeface="Congenial" panose="02000503040000020004" pitchFamily="2" charset="0"/>
              </a:endParaRPr>
            </a:p>
            <a:p>
              <a:endParaRPr lang="en-US" sz="3200" dirty="0">
                <a:latin typeface="Congenial" panose="02000503040000020004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44D0B8-6A87-9865-B83B-2560F2BFD5E6}"/>
                </a:ext>
              </a:extLst>
            </p:cNvPr>
            <p:cNvSpPr txBox="1"/>
            <p:nvPr/>
          </p:nvSpPr>
          <p:spPr>
            <a:xfrm>
              <a:off x="7586979" y="3429000"/>
              <a:ext cx="4843145" cy="255454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en-US" sz="3200" dirty="0">
                  <a:latin typeface="Congenial" panose="02000503040000020004" pitchFamily="2" charset="0"/>
                </a:rPr>
                <a:t>Intuitive 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Organized</a:t>
              </a:r>
            </a:p>
            <a:p>
              <a:r>
                <a:rPr lang="en-US" sz="3200" dirty="0">
                  <a:latin typeface="Congenial" panose="02000503040000020004" pitchFamily="2" charset="0"/>
                </a:rPr>
                <a:t>Resourceful Responsible</a:t>
              </a:r>
            </a:p>
            <a:p>
              <a:endParaRPr lang="en-US" sz="3200" dirty="0">
                <a:latin typeface="Congenial" panose="02000503040000020004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FE8B21-3DC9-46F6-F4EE-12661A9FB797}"/>
                </a:ext>
              </a:extLst>
            </p:cNvPr>
            <p:cNvSpPr/>
            <p:nvPr/>
          </p:nvSpPr>
          <p:spPr>
            <a:xfrm>
              <a:off x="838200" y="3251200"/>
              <a:ext cx="10134600" cy="236728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genial" panose="02000503040000020004" pitchFamily="2" charset="0"/>
              </a:endParaRPr>
            </a:p>
          </p:txBody>
        </p:sp>
      </p:grpSp>
      <p:sp>
        <p:nvSpPr>
          <p:cNvPr id="9" name="Heart 8">
            <a:extLst>
              <a:ext uri="{FF2B5EF4-FFF2-40B4-BE49-F238E27FC236}">
                <a16:creationId xmlns:a16="http://schemas.microsoft.com/office/drawing/2014/main" id="{2C30747B-78D8-E3C8-3478-47A71EB86462}"/>
              </a:ext>
            </a:extLst>
          </p:cNvPr>
          <p:cNvSpPr/>
          <p:nvPr/>
        </p:nvSpPr>
        <p:spPr>
          <a:xfrm rot="20700400">
            <a:off x="295876" y="2907545"/>
            <a:ext cx="1937532" cy="1852329"/>
          </a:xfrm>
          <a:prstGeom prst="heart">
            <a:avLst/>
          </a:prstGeom>
          <a:solidFill>
            <a:srgbClr val="4E6C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genial" panose="02000503040000020004" pitchFamily="2" charset="0"/>
              </a:rPr>
              <a:t>Kristi’s favorites</a:t>
            </a:r>
          </a:p>
        </p:txBody>
      </p:sp>
    </p:spTree>
    <p:extLst>
      <p:ext uri="{BB962C8B-B14F-4D97-AF65-F5344CB8AC3E}">
        <p14:creationId xmlns:p14="http://schemas.microsoft.com/office/powerpoint/2010/main" val="407648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211E9-4C43-6C00-B7E3-000D1D75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10515600" cy="4195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"/>
            </a:pPr>
            <a:r>
              <a:rPr lang="en-US" sz="3600" dirty="0">
                <a:latin typeface="Congenial" panose="02000503040000020004" pitchFamily="2" charset="0"/>
              </a:rPr>
              <a:t>General Description</a:t>
            </a:r>
          </a:p>
          <a:p>
            <a:pPr>
              <a:buFont typeface="Wingdings 2" panose="05020102010507070707" pitchFamily="18" charset="2"/>
              <a:buChar char=""/>
            </a:pPr>
            <a:r>
              <a:rPr lang="en-US" sz="3600" b="1" dirty="0">
                <a:latin typeface="Congenial" panose="02000503040000020004" pitchFamily="2" charset="0"/>
              </a:rPr>
              <a:t>Essential Functions</a:t>
            </a:r>
          </a:p>
          <a:p>
            <a:pPr>
              <a:buFont typeface="Wingdings 2" panose="05020102010507070707" pitchFamily="18" charset="2"/>
              <a:buChar char=""/>
            </a:pPr>
            <a:r>
              <a:rPr lang="en-US" sz="3600" b="1" dirty="0">
                <a:latin typeface="Congenial" panose="02000503040000020004" pitchFamily="2" charset="0"/>
              </a:rPr>
              <a:t>Minimum Qualifications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3600" dirty="0">
                <a:latin typeface="Congenial" panose="02000503040000020004" pitchFamily="2" charset="0"/>
              </a:rPr>
              <a:t>Preferred Qualifications</a:t>
            </a:r>
          </a:p>
          <a:p>
            <a:pPr>
              <a:buFont typeface="Wingdings" panose="05000000000000000000" pitchFamily="2" charset="2"/>
              <a:buChar char=""/>
            </a:pPr>
            <a:r>
              <a:rPr lang="en-US" sz="3600" dirty="0">
                <a:latin typeface="Congenial" panose="02000503040000020004" pitchFamily="2" charset="0"/>
              </a:rPr>
              <a:t>Knowledge, Skills, and Abilities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7C1AC6-8DDB-4677-607C-540EAC239337}"/>
              </a:ext>
            </a:extLst>
          </p:cNvPr>
          <p:cNvSpPr/>
          <p:nvPr/>
        </p:nvSpPr>
        <p:spPr>
          <a:xfrm>
            <a:off x="8369300" y="1473199"/>
            <a:ext cx="3494088" cy="4508145"/>
          </a:xfrm>
          <a:prstGeom prst="rect">
            <a:avLst/>
          </a:prstGeom>
          <a:solidFill>
            <a:srgbClr val="FEFA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90D0B-839F-D5E2-66B2-79006B4D4598}"/>
              </a:ext>
            </a:extLst>
          </p:cNvPr>
          <p:cNvGrpSpPr/>
          <p:nvPr/>
        </p:nvGrpSpPr>
        <p:grpSpPr>
          <a:xfrm>
            <a:off x="8369300" y="860449"/>
            <a:ext cx="4256088" cy="5120895"/>
            <a:chOff x="8302466" y="1309630"/>
            <a:chExt cx="3429794" cy="4425191"/>
          </a:xfrm>
        </p:grpSpPr>
        <p:pic>
          <p:nvPicPr>
            <p:cNvPr id="1026" name="Picture 2" descr="Cartoon of Man or Businessman Holding Empty or Blank Sign">
              <a:extLst>
                <a:ext uri="{FF2B5EF4-FFF2-40B4-BE49-F238E27FC236}">
                  <a16:creationId xmlns:a16="http://schemas.microsoft.com/office/drawing/2014/main" id="{059793B1-7945-0FDA-208A-D7A56C5CF8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42" b="93728" l="10000" r="90000">
                          <a14:foregroundMark x1="52258" y1="12308" x2="52258" y2="12308"/>
                          <a14:foregroundMark x1="44839" y1="12308" x2="44839" y2="12308"/>
                          <a14:foregroundMark x1="52419" y1="10651" x2="52581" y2="13846"/>
                          <a14:foregroundMark x1="52742" y1="11953" x2="51935" y2="12959"/>
                          <a14:foregroundMark x1="47258" y1="5503" x2="36774" y2="9822"/>
                          <a14:foregroundMark x1="36774" y1="9822" x2="35000" y2="17692"/>
                          <a14:foregroundMark x1="35000" y1="17692" x2="42742" y2="23491"/>
                          <a14:foregroundMark x1="42742" y1="23491" x2="55081" y2="24970"/>
                          <a14:foregroundMark x1="55081" y1="24970" x2="61613" y2="18166"/>
                          <a14:foregroundMark x1="61613" y1="18166" x2="60161" y2="9349"/>
                          <a14:foregroundMark x1="60161" y1="9349" x2="50484" y2="4970"/>
                          <a14:foregroundMark x1="50484" y1="4970" x2="46210" y2="4852"/>
                          <a14:foregroundMark x1="55323" y1="4201" x2="50161" y2="4734"/>
                          <a14:foregroundMark x1="49516" y1="25325" x2="49677" y2="33669"/>
                          <a14:foregroundMark x1="50000" y1="30000" x2="56694" y2="33018"/>
                          <a14:foregroundMark x1="42903" y1="33432" x2="18145" y2="34438"/>
                          <a14:foregroundMark x1="18145" y1="34438" x2="18871" y2="63195"/>
                          <a14:foregroundMark x1="18871" y1="63195" x2="30081" y2="66036"/>
                          <a14:foregroundMark x1="30081" y1="66036" x2="43226" y2="66036"/>
                          <a14:foregroundMark x1="43226" y1="66036" x2="69758" y2="65799"/>
                          <a14:foregroundMark x1="69758" y1="65799" x2="80565" y2="65858"/>
                          <a14:foregroundMark x1="80565" y1="65858" x2="84597" y2="40178"/>
                          <a14:foregroundMark x1="84597" y1="40178" x2="76048" y2="33136"/>
                          <a14:foregroundMark x1="76048" y1="33136" x2="56048" y2="31893"/>
                          <a14:foregroundMark x1="23468" y1="36095" x2="22742" y2="53136"/>
                          <a14:foregroundMark x1="22742" y1="53136" x2="40484" y2="61479"/>
                          <a14:foregroundMark x1="40484" y1="61479" x2="75887" y2="61953"/>
                          <a14:foregroundMark x1="75887" y1="61953" x2="79274" y2="50651"/>
                          <a14:foregroundMark x1="79274" y1="50651" x2="58145" y2="41124"/>
                          <a14:foregroundMark x1="58145" y1="41124" x2="41371" y2="44320"/>
                          <a14:foregroundMark x1="41371" y1="44320" x2="48952" y2="52663"/>
                          <a14:foregroundMark x1="48952" y1="52663" x2="51210" y2="49763"/>
                          <a14:foregroundMark x1="45726" y1="65917" x2="35323" y2="93728"/>
                          <a14:foregroundMark x1="53586" y1="68462" x2="57339" y2="86805"/>
                          <a14:foregroundMark x1="53271" y1="66923" x2="53586" y2="68462"/>
                          <a14:foregroundMark x1="53065" y1="65917" x2="53271" y2="66923"/>
                          <a14:foregroundMark x1="63165" y1="90675" x2="66694" y2="93018"/>
                          <a14:foregroundMark x1="57339" y1="86805" x2="60971" y2="89217"/>
                          <a14:foregroundMark x1="66694" y1="93018" x2="66855" y2="93136"/>
                          <a14:backgroundMark x1="4677" y1="8284" x2="4677" y2="8284"/>
                          <a14:backgroundMark x1="5565" y1="6627" x2="7258" y2="14852"/>
                          <a14:backgroundMark x1="7258" y1="14852" x2="18790" y2="13669"/>
                          <a14:backgroundMark x1="39274" y1="69112" x2="39274" y2="69112"/>
                          <a14:backgroundMark x1="41371" y1="67929" x2="41371" y2="67929"/>
                          <a14:backgroundMark x1="43306" y1="66805" x2="43306" y2="66805"/>
                          <a14:backgroundMark x1="46935" y1="76036" x2="46935" y2="76036"/>
                          <a14:backgroundMark x1="46532" y1="77692" x2="46613" y2="86568"/>
                          <a14:backgroundMark x1="46613" y1="86568" x2="47903" y2="86686"/>
                          <a14:backgroundMark x1="47742" y1="68698" x2="50323" y2="77456"/>
                          <a14:backgroundMark x1="47742" y1="67219" x2="52581" y2="70888"/>
                          <a14:backgroundMark x1="52581" y1="68462" x2="52581" y2="68462"/>
                          <a14:backgroundMark x1="51694" y1="66923" x2="51694" y2="66923"/>
                          <a14:backgroundMark x1="61532" y1="90355" x2="61532" y2="90355"/>
                          <a14:backgroundMark x1="61532" y1="90355" x2="63065" y2="89586"/>
                          <a14:backgroundMark x1="61210" y1="89053" x2="63629" y2="90355"/>
                          <a14:backgroundMark x1="61694" y1="28521" x2="61694" y2="285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4"/>
            <a:stretch/>
          </p:blipFill>
          <p:spPr bwMode="auto">
            <a:xfrm>
              <a:off x="8302466" y="1309630"/>
              <a:ext cx="3429794" cy="442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D7DAD4-0547-72ED-7659-A7D20003B53D}"/>
                </a:ext>
              </a:extLst>
            </p:cNvPr>
            <p:cNvSpPr txBox="1"/>
            <p:nvPr/>
          </p:nvSpPr>
          <p:spPr>
            <a:xfrm>
              <a:off x="9006840" y="2948940"/>
              <a:ext cx="2042160" cy="135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This is how you get the interview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8CCA66-5C79-963C-3617-9C2192B4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Read the job description or posting</a:t>
            </a:r>
          </a:p>
        </p:txBody>
      </p:sp>
    </p:spTree>
    <p:extLst>
      <p:ext uri="{BB962C8B-B14F-4D97-AF65-F5344CB8AC3E}">
        <p14:creationId xmlns:p14="http://schemas.microsoft.com/office/powerpoint/2010/main" val="357679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0073-ADA5-050D-2C75-2CB26C7A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279CF-F37E-C7C2-ABEF-914C710FA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atin typeface="Congenial" panose="02000503040000020004" pitchFamily="2" charset="0"/>
              </a:rPr>
              <a:t>You can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latin typeface="Congenial" panose="02000503040000020004" pitchFamily="2" charset="0"/>
              </a:rPr>
              <a:t>(and probably should)</a:t>
            </a:r>
            <a:r>
              <a:rPr lang="en-US" sz="6000" dirty="0">
                <a:latin typeface="Congenial" panose="02000503040000020004" pitchFamily="2" charset="0"/>
              </a:rPr>
              <a:t> revise your application and/or resume to fit the job description</a:t>
            </a:r>
          </a:p>
          <a:p>
            <a:pPr marL="0" indent="0" algn="ctr">
              <a:buNone/>
            </a:pPr>
            <a:endParaRPr lang="en-US" sz="6000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8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E3AF-3A1F-8457-3BA2-DD9761D02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1"/>
            <a:ext cx="6944031" cy="50419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atin typeface="Congenial" panose="02000503040000020004" pitchFamily="2" charset="0"/>
              </a:rPr>
              <a:t>The night before your interview, read your accomplishments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9A2698-EE80-5D30-72A4-5243D3D2B8BA}"/>
              </a:ext>
            </a:extLst>
          </p:cNvPr>
          <p:cNvGrpSpPr/>
          <p:nvPr/>
        </p:nvGrpSpPr>
        <p:grpSpPr>
          <a:xfrm>
            <a:off x="7693331" y="365125"/>
            <a:ext cx="4409769" cy="5765800"/>
            <a:chOff x="7693331" y="365125"/>
            <a:chExt cx="4409769" cy="5765800"/>
          </a:xfrm>
        </p:grpSpPr>
        <p:pic>
          <p:nvPicPr>
            <p:cNvPr id="4" name="Picture 4" descr="Amazon.com : Top Flight Composition Book, Wide Rule, 100 Sheet : Composition  Notebooks : Office Products">
              <a:extLst>
                <a:ext uri="{FF2B5EF4-FFF2-40B4-BE49-F238E27FC236}">
                  <a16:creationId xmlns:a16="http://schemas.microsoft.com/office/drawing/2014/main" id="{B063FB7E-21EB-50BD-58F2-BC87055F1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31" y="365125"/>
              <a:ext cx="4409769" cy="57658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5AA579-58F4-E66C-A7F7-6DF14E319BDB}"/>
                </a:ext>
              </a:extLst>
            </p:cNvPr>
            <p:cNvSpPr txBox="1"/>
            <p:nvPr/>
          </p:nvSpPr>
          <p:spPr>
            <a:xfrm>
              <a:off x="9058276" y="1952624"/>
              <a:ext cx="279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Ink Free" panose="03080402000500000000" pitchFamily="66" charset="0"/>
                </a:rPr>
                <a:t>Kristi’s Personal Book of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269B19-14B3-06A2-E9A0-092F84D323C1}"/>
                </a:ext>
              </a:extLst>
            </p:cNvPr>
            <p:cNvSpPr txBox="1"/>
            <p:nvPr/>
          </p:nvSpPr>
          <p:spPr>
            <a:xfrm>
              <a:off x="9061299" y="2171699"/>
              <a:ext cx="1254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Ink Free" panose="03080402000500000000" pitchFamily="66" charset="0"/>
                </a:rPr>
                <a:t>Greatness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11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D430-8B5A-B3B8-8C40-633B7D47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ongenial" panose="02000503040000020004" pitchFamily="2" charset="0"/>
              </a:rPr>
              <a:t>Tell your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A79E5-E05A-6EFA-69E1-F6AC50EA2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316968-D864-B89A-6151-6A49B592AF8C}"/>
              </a:ext>
            </a:extLst>
          </p:cNvPr>
          <p:cNvSpPr/>
          <p:nvPr/>
        </p:nvSpPr>
        <p:spPr>
          <a:xfrm>
            <a:off x="5181600" y="642975"/>
            <a:ext cx="1828800" cy="1828800"/>
          </a:xfrm>
          <a:prstGeom prst="ellipse">
            <a:avLst/>
          </a:prstGeom>
          <a:solidFill>
            <a:srgbClr val="4E6C49"/>
          </a:solidFill>
          <a:ln>
            <a:noFill/>
          </a:ln>
          <a:scene3d>
            <a:camera prst="orthographicFront"/>
            <a:lightRig rig="threePt" dir="t"/>
          </a:scene3d>
          <a:sp3d>
            <a:bevelT w="914400" h="914400"/>
            <a:bevelB w="914400" h="914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1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817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662 C -0.06979 -0.02662 -0.13867 -0.02615 -0.2082 -0.01921 C -0.2776 -0.0125 -0.4168 -0.05787 -0.4168 0.01459 C -0.4168 0.06875 -0.4181 0.23889 -0.4181 0.2939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1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A8B8-EADF-8BC9-0154-08D19AFD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4D68-47F0-23A3-D18F-316AEA6E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839913"/>
            <a:ext cx="109601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atin typeface="Congenial" panose="02000503040000020004" pitchFamily="2" charset="0"/>
              </a:rPr>
              <a:t>Every question is intended to inform the interviewer about your possession of a certain skill, experience, or attribute.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5D136F-20C8-9365-152C-D08FF920E834}"/>
              </a:ext>
            </a:extLst>
          </p:cNvPr>
          <p:cNvSpPr txBox="1"/>
          <p:nvPr/>
        </p:nvSpPr>
        <p:spPr>
          <a:xfrm>
            <a:off x="819150" y="4244975"/>
            <a:ext cx="158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ngenial" panose="02000503040000020004" pitchFamily="2" charset="0"/>
              </a:rPr>
              <a:t>skill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A2E02-ACDA-7B11-B893-8E53A85F0C31}"/>
              </a:ext>
            </a:extLst>
          </p:cNvPr>
          <p:cNvSpPr txBox="1"/>
          <p:nvPr/>
        </p:nvSpPr>
        <p:spPr>
          <a:xfrm>
            <a:off x="2597150" y="4244975"/>
            <a:ext cx="4047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ngenial" panose="02000503040000020004" pitchFamily="2" charset="0"/>
              </a:rPr>
              <a:t>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9D0C-609E-9583-C781-126ABF0CDFD2}"/>
              </a:ext>
            </a:extLst>
          </p:cNvPr>
          <p:cNvSpPr txBox="1"/>
          <p:nvPr/>
        </p:nvSpPr>
        <p:spPr>
          <a:xfrm>
            <a:off x="7747000" y="4238625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ngenial" panose="02000503040000020004" pitchFamily="2" charset="0"/>
              </a:rPr>
              <a:t>attribute</a:t>
            </a:r>
          </a:p>
        </p:txBody>
      </p:sp>
    </p:spTree>
    <p:extLst>
      <p:ext uri="{BB962C8B-B14F-4D97-AF65-F5344CB8AC3E}">
        <p14:creationId xmlns:p14="http://schemas.microsoft.com/office/powerpoint/2010/main" val="642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4CCCD5-7E2A-4E73-EAF7-27AE6177E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ongenial" panose="02000503040000020004" pitchFamily="2" charset="0"/>
              </a:rPr>
              <a:t>Experience – “Tell me about a time you…”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" panose="02000503040000020004" pitchFamily="2" charset="0"/>
              </a:rPr>
              <a:t>Attributes – “What are your strengths…”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" panose="02000503040000020004" pitchFamily="2" charset="0"/>
              </a:rPr>
              <a:t>Predictive – “What would you do if…”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61B279-E263-CEF0-7D79-89969874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Three major types of questions:</a:t>
            </a:r>
          </a:p>
        </p:txBody>
      </p:sp>
    </p:spTree>
    <p:extLst>
      <p:ext uri="{BB962C8B-B14F-4D97-AF65-F5344CB8AC3E}">
        <p14:creationId xmlns:p14="http://schemas.microsoft.com/office/powerpoint/2010/main" val="115971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6755-0FAD-A3B4-A4F7-DA6ADBDB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Formulate your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40AE-C39C-4494-12FF-0472A380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7993" cy="43513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ngenial" panose="02000503040000020004" pitchFamily="2" charset="0"/>
              </a:rPr>
              <a:t>Consider what skill, experience or attribute is being tested</a:t>
            </a:r>
          </a:p>
          <a:p>
            <a:r>
              <a:rPr lang="en-US" sz="4000" dirty="0">
                <a:latin typeface="Congenial" panose="02000503040000020004" pitchFamily="2" charset="0"/>
              </a:rPr>
              <a:t>Identify an experience that demonstrates you have that</a:t>
            </a:r>
          </a:p>
          <a:p>
            <a:r>
              <a:rPr lang="en-US" sz="4000" dirty="0">
                <a:latin typeface="Congenial" panose="02000503040000020004" pitchFamily="2" charset="0"/>
              </a:rPr>
              <a:t>Answer the question and provide an example</a:t>
            </a:r>
          </a:p>
        </p:txBody>
      </p:sp>
      <p:pic>
        <p:nvPicPr>
          <p:cNvPr id="12" name="Picture 11" descr="A black notebook with white speckled background&#10;&#10;Description automatically generated">
            <a:extLst>
              <a:ext uri="{FF2B5EF4-FFF2-40B4-BE49-F238E27FC236}">
                <a16:creationId xmlns:a16="http://schemas.microsoft.com/office/drawing/2014/main" id="{36C17005-CD05-D108-6E84-D7A3E084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93" y="1933419"/>
            <a:ext cx="2599020" cy="32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ntage gray background">
            <a:extLst>
              <a:ext uri="{FF2B5EF4-FFF2-40B4-BE49-F238E27FC236}">
                <a16:creationId xmlns:a16="http://schemas.microsoft.com/office/drawing/2014/main" id="{E0A40ED8-DDDA-1D80-4E6E-9B8859C4E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b="8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eneca Quotes">
            <a:extLst>
              <a:ext uri="{FF2B5EF4-FFF2-40B4-BE49-F238E27FC236}">
                <a16:creationId xmlns:a16="http://schemas.microsoft.com/office/drawing/2014/main" id="{A5BE1D49-3E7C-7E86-6498-9B66F1702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6667" l="10000" r="90000">
                        <a14:foregroundMark x1="49500" y1="8148" x2="49500" y2="8148"/>
                        <a14:foregroundMark x1="53000" y1="3333" x2="53000" y2="3333"/>
                        <a14:foregroundMark x1="39833" y1="90000" x2="39833" y2="90000"/>
                        <a14:foregroundMark x1="60167" y1="96667" x2="60167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8516"/>
          <a:stretch/>
        </p:blipFill>
        <p:spPr bwMode="auto">
          <a:xfrm>
            <a:off x="120771" y="370936"/>
            <a:ext cx="5061308" cy="57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19369-ECB1-8084-E497-B35C8C7F7894}"/>
              </a:ext>
            </a:extLst>
          </p:cNvPr>
          <p:cNvSpPr txBox="1"/>
          <p:nvPr/>
        </p:nvSpPr>
        <p:spPr>
          <a:xfrm>
            <a:off x="5043533" y="843436"/>
            <a:ext cx="67697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Luck is what happens when preparation meets opportunity.</a:t>
            </a:r>
          </a:p>
          <a:p>
            <a:pPr algn="r"/>
            <a:r>
              <a:rPr lang="en-US" sz="28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Seneca the Younger</a:t>
            </a:r>
          </a:p>
          <a:p>
            <a:pPr algn="r"/>
            <a:r>
              <a:rPr lang="en-US" sz="28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Roman philosopher</a:t>
            </a:r>
          </a:p>
        </p:txBody>
      </p:sp>
    </p:spTree>
    <p:extLst>
      <p:ext uri="{BB962C8B-B14F-4D97-AF65-F5344CB8AC3E}">
        <p14:creationId xmlns:p14="http://schemas.microsoft.com/office/powerpoint/2010/main" val="358495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Example: Tell me about a time you took the lead to solve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581"/>
            <a:ext cx="10515600" cy="386638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Okay answer:</a:t>
            </a:r>
          </a:p>
          <a:p>
            <a:pPr marL="0" indent="0">
              <a:buNone/>
            </a:pPr>
            <a:endParaRPr lang="en-US" dirty="0">
              <a:latin typeface="Congenial" panose="0200050304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I helped my team adopt the new CAPPS financial system.</a:t>
            </a:r>
          </a:p>
        </p:txBody>
      </p:sp>
    </p:spTree>
    <p:extLst>
      <p:ext uri="{BB962C8B-B14F-4D97-AF65-F5344CB8AC3E}">
        <p14:creationId xmlns:p14="http://schemas.microsoft.com/office/powerpoint/2010/main" val="245966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Example: Tell me about a time you took the lead to solve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Better answer: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S</a:t>
            </a:r>
            <a:r>
              <a:rPr lang="en-US" dirty="0">
                <a:latin typeface="Congenial" panose="02000503040000020004" pitchFamily="2" charset="0"/>
              </a:rPr>
              <a:t>: I was a purchaser when my agency adopted the new CAPPS financial system. This was completely new for my whole team. 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T</a:t>
            </a:r>
            <a:r>
              <a:rPr lang="en-US" dirty="0">
                <a:latin typeface="Congenial" panose="02000503040000020004" pitchFamily="2" charset="0"/>
              </a:rPr>
              <a:t>: I was tasked with leading implementation for my team.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A</a:t>
            </a:r>
            <a:r>
              <a:rPr lang="en-US" dirty="0">
                <a:latin typeface="Congenial" panose="02000503040000020004" pitchFamily="2" charset="0"/>
              </a:rPr>
              <a:t>: I created a new standard operating procedure (SOP) for our team that could be used as a reference for experienced staff as well as a training guide for new staff.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R</a:t>
            </a:r>
            <a:r>
              <a:rPr lang="en-US" dirty="0">
                <a:latin typeface="Congenial" panose="02000503040000020004" pitchFamily="2" charset="0"/>
              </a:rPr>
              <a:t>: Our team was able to transition to CAPPS with fewer issues than other teams.</a:t>
            </a:r>
          </a:p>
        </p:txBody>
      </p:sp>
    </p:spTree>
    <p:extLst>
      <p:ext uri="{BB962C8B-B14F-4D97-AF65-F5344CB8AC3E}">
        <p14:creationId xmlns:p14="http://schemas.microsoft.com/office/powerpoint/2010/main" val="4053375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Example: What is your greatest strength?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581"/>
            <a:ext cx="10515600" cy="386638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Okay answer:</a:t>
            </a:r>
          </a:p>
          <a:p>
            <a:pPr marL="0" indent="0">
              <a:buNone/>
            </a:pPr>
            <a:endParaRPr lang="en-US" dirty="0">
              <a:latin typeface="Congenial" panose="0200050304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I am very knowledge in my job and can adapt when things change. </a:t>
            </a:r>
          </a:p>
        </p:txBody>
      </p:sp>
    </p:spTree>
    <p:extLst>
      <p:ext uri="{BB962C8B-B14F-4D97-AF65-F5344CB8AC3E}">
        <p14:creationId xmlns:p14="http://schemas.microsoft.com/office/powerpoint/2010/main" val="147958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Example: What is your greatest strength?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Better answer:</a:t>
            </a: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I can identify and put in solutions that benefit my whole group. </a:t>
            </a: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For example…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S</a:t>
            </a:r>
            <a:r>
              <a:rPr lang="en-US" dirty="0">
                <a:latin typeface="Congenial" panose="02000503040000020004" pitchFamily="2" charset="0"/>
              </a:rPr>
              <a:t>: I was a purchaser when my agency adopted the new CAPPS financial system. This was completely new for my whole team. 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T</a:t>
            </a:r>
            <a:r>
              <a:rPr lang="en-US" sz="4000" dirty="0">
                <a:latin typeface="Congenial" panose="02000503040000020004" pitchFamily="2" charset="0"/>
              </a:rPr>
              <a:t>: </a:t>
            </a:r>
            <a:r>
              <a:rPr lang="en-US" dirty="0">
                <a:latin typeface="Congenial" panose="02000503040000020004" pitchFamily="2" charset="0"/>
              </a:rPr>
              <a:t>I was tasked with leading implementation for my team.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A</a:t>
            </a:r>
            <a:r>
              <a:rPr lang="en-US" dirty="0">
                <a:latin typeface="Congenial" panose="02000503040000020004" pitchFamily="2" charset="0"/>
              </a:rPr>
              <a:t>: I created a new standard operating procedure (SOP) for our team that could be used as a reference for experienced staff as well as a training guide for new staff.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R</a:t>
            </a:r>
            <a:r>
              <a:rPr lang="en-US" dirty="0">
                <a:latin typeface="Congenial" panose="02000503040000020004" pitchFamily="2" charset="0"/>
              </a:rPr>
              <a:t>: Our team was able to transition to CAPPS with fewer issues than other teams.</a:t>
            </a:r>
          </a:p>
        </p:txBody>
      </p:sp>
    </p:spTree>
    <p:extLst>
      <p:ext uri="{BB962C8B-B14F-4D97-AF65-F5344CB8AC3E}">
        <p14:creationId xmlns:p14="http://schemas.microsoft.com/office/powerpoint/2010/main" val="113229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ngenial" panose="02000503040000020004" pitchFamily="2" charset="0"/>
              </a:rPr>
              <a:t>Example: What would you do if your team was forced to change their processes?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581"/>
            <a:ext cx="10515600" cy="386638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Okay answer:</a:t>
            </a:r>
          </a:p>
          <a:p>
            <a:pPr marL="0" indent="0">
              <a:buNone/>
            </a:pPr>
            <a:endParaRPr lang="en-US" dirty="0">
              <a:latin typeface="Congenial" panose="0200050304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I would help my team understand the new challenges and put systems in place. </a:t>
            </a:r>
          </a:p>
        </p:txBody>
      </p:sp>
    </p:spTree>
    <p:extLst>
      <p:ext uri="{BB962C8B-B14F-4D97-AF65-F5344CB8AC3E}">
        <p14:creationId xmlns:p14="http://schemas.microsoft.com/office/powerpoint/2010/main" val="1698583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B19-26DA-D3B4-ED62-9296721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ngenial" panose="02000503040000020004" pitchFamily="2" charset="0"/>
              </a:rPr>
              <a:t>Example: What would you do if your team was forced to change their processes?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643B-210A-1CD6-5B61-8CAFEC2A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Better answer:</a:t>
            </a: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I would identify and put in systems that would benefit my whole group. </a:t>
            </a:r>
          </a:p>
          <a:p>
            <a:pPr marL="0" indent="0">
              <a:buNone/>
            </a:pPr>
            <a:r>
              <a:rPr lang="en-US" dirty="0">
                <a:latin typeface="Congenial" panose="02000503040000020004" pitchFamily="2" charset="0"/>
              </a:rPr>
              <a:t>For example….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S</a:t>
            </a:r>
            <a:r>
              <a:rPr lang="en-US" dirty="0">
                <a:latin typeface="Congenial" panose="02000503040000020004" pitchFamily="2" charset="0"/>
              </a:rPr>
              <a:t>: I was a purchaser when my agency adopted the new CAPPS financial system. This was completely new for my whole team. 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T: </a:t>
            </a:r>
            <a:r>
              <a:rPr lang="en-US" dirty="0">
                <a:latin typeface="Congenial" panose="02000503040000020004" pitchFamily="2" charset="0"/>
              </a:rPr>
              <a:t>I was tasked with leading implementation for my team.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A</a:t>
            </a:r>
            <a:r>
              <a:rPr lang="en-US" dirty="0">
                <a:latin typeface="Congenial" panose="02000503040000020004" pitchFamily="2" charset="0"/>
              </a:rPr>
              <a:t>: I created a new standard operating procedure (SOP) for our team that could be used as a reference for experienced staff as well as a training guide for new staff.</a:t>
            </a:r>
          </a:p>
          <a:p>
            <a:pPr marL="0" indent="0">
              <a:buNone/>
            </a:pPr>
            <a:r>
              <a:rPr lang="en-US" sz="4000" b="1" dirty="0">
                <a:latin typeface="Congenial" panose="02000503040000020004" pitchFamily="2" charset="0"/>
              </a:rPr>
              <a:t>R</a:t>
            </a:r>
            <a:r>
              <a:rPr lang="en-US" dirty="0">
                <a:latin typeface="Congenial" panose="02000503040000020004" pitchFamily="2" charset="0"/>
              </a:rPr>
              <a:t>: Our team was able to transition to CAPPS with fewer issues than other teams.</a:t>
            </a:r>
          </a:p>
        </p:txBody>
      </p:sp>
    </p:spTree>
    <p:extLst>
      <p:ext uri="{BB962C8B-B14F-4D97-AF65-F5344CB8AC3E}">
        <p14:creationId xmlns:p14="http://schemas.microsoft.com/office/powerpoint/2010/main" val="2121195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D430-8B5A-B3B8-8C40-633B7D47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ongenial" panose="02000503040000020004" pitchFamily="2" charset="0"/>
              </a:rPr>
              <a:t>Follow through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A79E5-E05A-6EFA-69E1-F6AC50EA2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316968-D864-B89A-6151-6A49B592AF8C}"/>
              </a:ext>
            </a:extLst>
          </p:cNvPr>
          <p:cNvSpPr/>
          <p:nvPr/>
        </p:nvSpPr>
        <p:spPr>
          <a:xfrm>
            <a:off x="5181600" y="642975"/>
            <a:ext cx="1828800" cy="1828800"/>
          </a:xfrm>
          <a:prstGeom prst="ellipse">
            <a:avLst/>
          </a:prstGeom>
          <a:solidFill>
            <a:srgbClr val="A9B388"/>
          </a:solidFill>
          <a:ln>
            <a:noFill/>
          </a:ln>
          <a:scene3d>
            <a:camera prst="orthographicFront"/>
            <a:lightRig rig="threePt" dir="t"/>
          </a:scene3d>
          <a:sp3d>
            <a:bevelT w="914400" h="914400"/>
            <a:bevelB w="914400" h="914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05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817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662 C -0.06979 -0.02662 -0.13867 -0.02615 -0.2082 -0.01921 C -0.2776 -0.0125 -0.4168 -0.05787 -0.4168 0.01459 C -0.4168 0.06875 -0.4181 0.23889 -0.4181 0.2939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1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Party PNG Transparent Background, Free Download #43920 - FreeIconsPNG">
            <a:extLst>
              <a:ext uri="{FF2B5EF4-FFF2-40B4-BE49-F238E27FC236}">
                <a16:creationId xmlns:a16="http://schemas.microsoft.com/office/drawing/2014/main" id="{B569FC6C-9A0F-3239-0911-5148FDE9C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7"/>
          <a:stretch/>
        </p:blipFill>
        <p:spPr bwMode="auto">
          <a:xfrm>
            <a:off x="0" y="-27295"/>
            <a:ext cx="12304295" cy="29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BFD41-D843-0726-8E62-A585E0A5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9" y="1737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ngenial" panose="02000503040000020004" pitchFamily="2" charset="0"/>
              </a:rPr>
              <a:t>Congrats! You got the job!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AA37-A358-ED96-A407-2E95949F2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725" y="3063179"/>
            <a:ext cx="8885275" cy="30080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ngenial" panose="02000503040000020004" pitchFamily="2" charset="0"/>
              </a:rPr>
              <a:t>Celebrate!!</a:t>
            </a:r>
          </a:p>
          <a:p>
            <a:r>
              <a:rPr lang="en-US" sz="3200" dirty="0">
                <a:latin typeface="Congenial" panose="02000503040000020004" pitchFamily="2" charset="0"/>
              </a:rPr>
              <a:t>Aspire to live up the attributes you displayed on the interview</a:t>
            </a:r>
          </a:p>
          <a:p>
            <a:r>
              <a:rPr lang="en-US" sz="3200" dirty="0">
                <a:latin typeface="Congenial" panose="02000503040000020004" pitchFamily="2" charset="0"/>
              </a:rPr>
              <a:t>Look to add value every day</a:t>
            </a:r>
          </a:p>
          <a:p>
            <a:r>
              <a:rPr lang="en-US" sz="3200" dirty="0">
                <a:latin typeface="Congenial" panose="02000503040000020004" pitchFamily="2" charset="0"/>
              </a:rPr>
              <a:t>Do more than is asked, without being asked</a:t>
            </a:r>
          </a:p>
        </p:txBody>
      </p:sp>
      <p:pic>
        <p:nvPicPr>
          <p:cNvPr id="5" name="Picture 4" descr="celebration clipart transparent background&#10;">
            <a:extLst>
              <a:ext uri="{FF2B5EF4-FFF2-40B4-BE49-F238E27FC236}">
                <a16:creationId xmlns:a16="http://schemas.microsoft.com/office/drawing/2014/main" id="{81990287-73B6-722B-ADF0-442B7A0F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6" y="3429000"/>
            <a:ext cx="2846999" cy="284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22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FD41-D843-0726-8E62-A585E0A5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Keep being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AA37-A358-ED96-A407-2E95949F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939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ongenial" panose="02000503040000020004" pitchFamily="2" charset="0"/>
              </a:rPr>
              <a:t>Learn something new</a:t>
            </a:r>
          </a:p>
          <a:p>
            <a:r>
              <a:rPr lang="en-US" dirty="0">
                <a:latin typeface="Congenial" panose="02000503040000020004" pitchFamily="2" charset="0"/>
              </a:rPr>
              <a:t>Strive for work-life balance</a:t>
            </a:r>
          </a:p>
          <a:p>
            <a:r>
              <a:rPr lang="en-US" dirty="0">
                <a:latin typeface="Congenial" panose="02000503040000020004" pitchFamily="2" charset="0"/>
              </a:rPr>
              <a:t>Challenge yourself</a:t>
            </a:r>
          </a:p>
          <a:p>
            <a:pPr marL="3657600"/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EBD9A8-9780-43CC-F7CA-F5580598E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4730" y="1460667"/>
            <a:ext cx="5181600" cy="4351338"/>
          </a:xfrm>
        </p:spPr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Take some risks</a:t>
            </a:r>
          </a:p>
          <a:p>
            <a:r>
              <a:rPr lang="en-US" dirty="0">
                <a:latin typeface="Congenial" panose="02000503040000020004" pitchFamily="2" charset="0"/>
              </a:rPr>
              <a:t>Find a mentor</a:t>
            </a:r>
          </a:p>
          <a:p>
            <a:r>
              <a:rPr lang="en-US" dirty="0">
                <a:latin typeface="Congenial" panose="02000503040000020004" pitchFamily="2" charset="0"/>
              </a:rPr>
              <a:t>Be a mentor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BB9CA9-DE37-8B63-C2E4-3834025D0D95}"/>
              </a:ext>
            </a:extLst>
          </p:cNvPr>
          <p:cNvGrpSpPr/>
          <p:nvPr/>
        </p:nvGrpSpPr>
        <p:grpSpPr>
          <a:xfrm>
            <a:off x="448339" y="3636336"/>
            <a:ext cx="11142921" cy="3094074"/>
            <a:chOff x="914400" y="3668233"/>
            <a:chExt cx="11142921" cy="30940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B56C82-0D42-DC77-62E5-972D80A45CB7}"/>
                </a:ext>
              </a:extLst>
            </p:cNvPr>
            <p:cNvSpPr/>
            <p:nvPr/>
          </p:nvSpPr>
          <p:spPr>
            <a:xfrm>
              <a:off x="914400" y="3668233"/>
              <a:ext cx="11142921" cy="3094074"/>
            </a:xfrm>
            <a:prstGeom prst="rect">
              <a:avLst/>
            </a:prstGeom>
            <a:solidFill>
              <a:srgbClr val="FEFAE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5A5ED7-B036-25B9-CA27-912A0B5D608B}"/>
                </a:ext>
              </a:extLst>
            </p:cNvPr>
            <p:cNvSpPr txBox="1"/>
            <p:nvPr/>
          </p:nvSpPr>
          <p:spPr>
            <a:xfrm>
              <a:off x="3437584" y="4004307"/>
              <a:ext cx="846024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0" i="0" dirty="0">
                  <a:solidFill>
                    <a:srgbClr val="2D2D2D"/>
                  </a:solidFill>
                  <a:effectLst/>
                  <a:latin typeface="Congenial" panose="02000503040000020004" pitchFamily="2" charset="0"/>
                </a:rPr>
                <a:t>The secret of joy in work is contained in one word—excellence. To know how to do something well is to enjoy it.</a:t>
              </a:r>
            </a:p>
            <a:p>
              <a:pPr algn="r"/>
              <a:r>
                <a:rPr lang="en-US" b="0" i="0" dirty="0">
                  <a:solidFill>
                    <a:srgbClr val="2D2D2D"/>
                  </a:solidFill>
                  <a:effectLst/>
                  <a:latin typeface="Congenial" panose="02000503040000020004" pitchFamily="2" charset="0"/>
                </a:rPr>
                <a:t>Pearl S. Buck</a:t>
              </a:r>
            </a:p>
            <a:p>
              <a:pPr algn="r"/>
              <a:r>
                <a:rPr lang="en-US" dirty="0">
                  <a:solidFill>
                    <a:srgbClr val="2D2D2D"/>
                  </a:solidFill>
                  <a:latin typeface="Congenial" panose="02000503040000020004" pitchFamily="2" charset="0"/>
                </a:rPr>
                <a:t>American Novelist and Nobel Prize Winner</a:t>
              </a:r>
              <a:endParaRPr lang="en-US" b="0" i="0" dirty="0">
                <a:solidFill>
                  <a:srgbClr val="2D2D2D"/>
                </a:solidFill>
                <a:effectLst/>
                <a:latin typeface="Congenial" panose="02000503040000020004" pitchFamily="2" charset="0"/>
              </a:endParaRPr>
            </a:p>
            <a:p>
              <a:endParaRPr lang="en-US" dirty="0">
                <a:latin typeface="Congenial" panose="02000503040000020004" pitchFamily="2" charset="0"/>
              </a:endParaRPr>
            </a:p>
          </p:txBody>
        </p:sp>
        <p:pic>
          <p:nvPicPr>
            <p:cNvPr id="8198" name="Picture 6" descr="The Rehabilitation of Pearl Buck | Asia Society">
              <a:extLst>
                <a:ext uri="{FF2B5EF4-FFF2-40B4-BE49-F238E27FC236}">
                  <a16:creationId xmlns:a16="http://schemas.microsoft.com/office/drawing/2014/main" id="{95584E08-1E8B-5BFD-95C8-B9F30CC3F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404" y="3806455"/>
              <a:ext cx="2145821" cy="279636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5933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D430-8B5A-B3B8-8C40-633B7D47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1500" dirty="0">
                <a:latin typeface="Congenial" panose="02000503040000020004" pitchFamily="2" charset="0"/>
              </a:rPr>
              <a:t>Special Cases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A79E5-E05A-6EFA-69E1-F6AC50EA2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316968-D864-B89A-6151-6A49B592AF8C}"/>
              </a:ext>
            </a:extLst>
          </p:cNvPr>
          <p:cNvSpPr/>
          <p:nvPr/>
        </p:nvSpPr>
        <p:spPr>
          <a:xfrm>
            <a:off x="5181600" y="642975"/>
            <a:ext cx="1828800" cy="1828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914400" h="914400"/>
            <a:bevelB w="914400" h="914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18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817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662 C -0.06979 -0.02662 -0.13867 -0.02615 -0.2082 -0.01921 C -0.2776 -0.0125 -0.4168 -0.05787 -0.4168 0.01459 C -0.4168 0.06875 -0.4181 0.23889 -0.4181 0.2939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1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91AE3-FA1B-C66F-1D00-A18D7B1E5A38}"/>
              </a:ext>
            </a:extLst>
          </p:cNvPr>
          <p:cNvSpPr/>
          <p:nvPr/>
        </p:nvSpPr>
        <p:spPr>
          <a:xfrm>
            <a:off x="0" y="0"/>
            <a:ext cx="1920240" cy="6858000"/>
          </a:xfrm>
          <a:prstGeom prst="roundRect">
            <a:avLst>
              <a:gd name="adj" fmla="val 0"/>
            </a:avLst>
          </a:prstGeom>
          <a:solidFill>
            <a:srgbClr val="A9B3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D089C-31BE-6538-426F-BBB467F00F96}"/>
              </a:ext>
            </a:extLst>
          </p:cNvPr>
          <p:cNvSpPr/>
          <p:nvPr/>
        </p:nvSpPr>
        <p:spPr>
          <a:xfrm>
            <a:off x="0" y="0"/>
            <a:ext cx="1282700" cy="6858000"/>
          </a:xfrm>
          <a:prstGeom prst="roundRect">
            <a:avLst>
              <a:gd name="adj" fmla="val 0"/>
            </a:avLst>
          </a:prstGeom>
          <a:solidFill>
            <a:srgbClr val="B99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92DA06-85F0-EF65-25E1-8A23E880D1A5}"/>
              </a:ext>
            </a:extLst>
          </p:cNvPr>
          <p:cNvSpPr/>
          <p:nvPr/>
        </p:nvSpPr>
        <p:spPr>
          <a:xfrm>
            <a:off x="1" y="0"/>
            <a:ext cx="640080" cy="6858000"/>
          </a:xfrm>
          <a:prstGeom prst="roundRect">
            <a:avLst>
              <a:gd name="adj" fmla="val 0"/>
            </a:avLst>
          </a:prstGeom>
          <a:solidFill>
            <a:srgbClr val="4E6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2441C-7125-8077-75D8-0268F848AB41}"/>
              </a:ext>
            </a:extLst>
          </p:cNvPr>
          <p:cNvSpPr txBox="1"/>
          <p:nvPr/>
        </p:nvSpPr>
        <p:spPr>
          <a:xfrm>
            <a:off x="3859430" y="1897601"/>
            <a:ext cx="7827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ongenial" panose="02000503040000020004" pitchFamily="2" charset="0"/>
                <a:ea typeface="Gadugi" panose="020B0502040204020203" pitchFamily="34" charset="0"/>
              </a:rPr>
              <a:t>How to nail the interview in three simple steps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D05B0-CF8A-A0BF-71AE-EBEE3FA2BA3A}"/>
              </a:ext>
            </a:extLst>
          </p:cNvPr>
          <p:cNvSpPr/>
          <p:nvPr/>
        </p:nvSpPr>
        <p:spPr>
          <a:xfrm>
            <a:off x="2068730" y="294837"/>
            <a:ext cx="1371600" cy="201168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A183A5-6DDD-A62D-4180-275981A13DDF}"/>
              </a:ext>
            </a:extLst>
          </p:cNvPr>
          <p:cNvSpPr/>
          <p:nvPr/>
        </p:nvSpPr>
        <p:spPr>
          <a:xfrm>
            <a:off x="2068730" y="4622997"/>
            <a:ext cx="1371600" cy="201168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6E5E4-5D04-2B81-EEFE-809B66A1B0D2}"/>
              </a:ext>
            </a:extLst>
          </p:cNvPr>
          <p:cNvSpPr/>
          <p:nvPr/>
        </p:nvSpPr>
        <p:spPr>
          <a:xfrm>
            <a:off x="2068730" y="2458917"/>
            <a:ext cx="1371600" cy="201168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Impact" panose="020B08060309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113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407D8-A829-32BB-B473-0D81DC35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You are over-qualified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99028-E62E-E151-F60F-4D056F1C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725"/>
            <a:ext cx="10515600" cy="45672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Address the elephant in the room</a:t>
            </a:r>
          </a:p>
          <a:p>
            <a:r>
              <a:rPr lang="en-US" dirty="0">
                <a:latin typeface="Congenial" panose="02000503040000020004" pitchFamily="2" charset="0"/>
              </a:rPr>
              <a:t>Commit to staying a reasonable amount of time</a:t>
            </a:r>
          </a:p>
          <a:p>
            <a:r>
              <a:rPr lang="en-US" dirty="0">
                <a:latin typeface="Congenial" panose="02000503040000020004" pitchFamily="2" charset="0"/>
              </a:rPr>
              <a:t>Commit to bringing more value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Train replacement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Develop systems</a:t>
            </a:r>
          </a:p>
          <a:p>
            <a:r>
              <a:rPr lang="en-US" dirty="0">
                <a:latin typeface="Congenial" panose="02000503040000020004" pitchFamily="2" charset="0"/>
              </a:rPr>
              <a:t>Be honest about your long range </a:t>
            </a:r>
            <a:br>
              <a:rPr lang="en-US" dirty="0">
                <a:latin typeface="Congenial" panose="02000503040000020004" pitchFamily="2" charset="0"/>
              </a:rPr>
            </a:br>
            <a:r>
              <a:rPr lang="en-US" dirty="0">
                <a:latin typeface="Congenial" panose="02000503040000020004" pitchFamily="2" charset="0"/>
              </a:rPr>
              <a:t>plans and how this job fits in </a:t>
            </a:r>
            <a:br>
              <a:rPr lang="en-US" dirty="0">
                <a:latin typeface="Congenial" panose="02000503040000020004" pitchFamily="2" charset="0"/>
              </a:rPr>
            </a:br>
            <a:r>
              <a:rPr lang="en-US" dirty="0">
                <a:latin typeface="Congenial" panose="02000503040000020004" pitchFamily="2" charset="0"/>
              </a:rPr>
              <a:t>with them</a:t>
            </a:r>
          </a:p>
          <a:p>
            <a:r>
              <a:rPr lang="en-US" dirty="0">
                <a:latin typeface="Congenial" panose="02000503040000020004" pitchFamily="2" charset="0"/>
              </a:rPr>
              <a:t>Be prepared to love the job</a:t>
            </a:r>
          </a:p>
          <a:p>
            <a:endParaRPr lang="en-US" dirty="0">
              <a:latin typeface="Congenial" panose="02000503040000020004" pitchFamily="2" charset="0"/>
            </a:endParaRPr>
          </a:p>
        </p:txBody>
      </p:sp>
      <p:pic>
        <p:nvPicPr>
          <p:cNvPr id="4100" name="Picture 4" descr="This png image - Elephant Transparent PNG Clip Art Image, is available for free download">
            <a:extLst>
              <a:ext uri="{FF2B5EF4-FFF2-40B4-BE49-F238E27FC236}">
                <a16:creationId xmlns:a16="http://schemas.microsoft.com/office/drawing/2014/main" id="{1603B4E9-D956-C10A-6EA9-952707F1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8900" y="3045722"/>
            <a:ext cx="5324475" cy="30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865802B-C14C-C464-F32A-69031975AE0D}"/>
              </a:ext>
            </a:extLst>
          </p:cNvPr>
          <p:cNvSpPr/>
          <p:nvPr/>
        </p:nvSpPr>
        <p:spPr>
          <a:xfrm>
            <a:off x="9305926" y="1019175"/>
            <a:ext cx="2652712" cy="1816854"/>
          </a:xfrm>
          <a:prstGeom prst="cloudCallout">
            <a:avLst>
              <a:gd name="adj1" fmla="val -4952"/>
              <a:gd name="adj2" fmla="val 61498"/>
            </a:avLst>
          </a:prstGeom>
          <a:solidFill>
            <a:srgbClr val="938D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ngenial" panose="02000503040000020004" pitchFamily="2" charset="0"/>
              </a:rPr>
              <a:t>I’m not a short-timer!!</a:t>
            </a:r>
          </a:p>
        </p:txBody>
      </p:sp>
    </p:spTree>
    <p:extLst>
      <p:ext uri="{BB962C8B-B14F-4D97-AF65-F5344CB8AC3E}">
        <p14:creationId xmlns:p14="http://schemas.microsoft.com/office/powerpoint/2010/main" val="1081161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9EF2-687C-BFED-6855-B888C32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You are making a career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E3AC0-50A7-F958-356C-D9B412212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1291" cy="4351338"/>
          </a:xfrm>
        </p:spPr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Embrace it and share your long-range plans</a:t>
            </a:r>
          </a:p>
          <a:p>
            <a:r>
              <a:rPr lang="en-US" dirty="0">
                <a:latin typeface="Congenial" panose="02000503040000020004" pitchFamily="2" charset="0"/>
              </a:rPr>
              <a:t>Talk about your aspirations with excitement</a:t>
            </a:r>
          </a:p>
          <a:p>
            <a:pPr marL="3205163"/>
            <a:r>
              <a:rPr lang="en-US" dirty="0">
                <a:latin typeface="Congenial" panose="02000503040000020004" pitchFamily="2" charset="0"/>
              </a:rPr>
              <a:t>Focus on transferrable skills</a:t>
            </a:r>
          </a:p>
          <a:p>
            <a:pPr marL="3657600" lvl="1"/>
            <a:r>
              <a:rPr lang="en-US" dirty="0">
                <a:latin typeface="Congenial" panose="02000503040000020004" pitchFamily="2" charset="0"/>
              </a:rPr>
              <a:t>Marketing -&gt; Creating reports, analyzing data</a:t>
            </a:r>
          </a:p>
          <a:p>
            <a:pPr marL="3657600" lvl="1"/>
            <a:r>
              <a:rPr lang="en-US" dirty="0">
                <a:latin typeface="Congenial" panose="02000503040000020004" pitchFamily="2" charset="0"/>
              </a:rPr>
              <a:t>Supervising -&gt; Training</a:t>
            </a:r>
          </a:p>
          <a:p>
            <a:pPr marL="3657600" lvl="1"/>
            <a:r>
              <a:rPr lang="en-US" dirty="0">
                <a:latin typeface="Congenial" panose="02000503040000020004" pitchFamily="2" charset="0"/>
              </a:rPr>
              <a:t>Lab tech -&gt; Inspecting, investigating</a:t>
            </a:r>
          </a:p>
          <a:p>
            <a:pPr marL="3205163"/>
            <a:r>
              <a:rPr lang="en-US" dirty="0">
                <a:latin typeface="Congenial" panose="02000503040000020004" pitchFamily="2" charset="0"/>
              </a:rPr>
              <a:t>Acknowledge your inexperience as an opportunity to learn</a:t>
            </a:r>
          </a:p>
          <a:p>
            <a:pPr marL="3205163"/>
            <a:r>
              <a:rPr lang="en-US" dirty="0">
                <a:latin typeface="Congenial" panose="02000503040000020004" pitchFamily="2" charset="0"/>
              </a:rPr>
              <a:t>Emphasize “fresh perspective”</a:t>
            </a:r>
          </a:p>
          <a:p>
            <a:pPr lvl="1"/>
            <a:endParaRPr lang="en-US" dirty="0">
              <a:latin typeface="Congenial" panose="02000503040000020004" pitchFamily="2" charset="0"/>
            </a:endParaRPr>
          </a:p>
        </p:txBody>
      </p:sp>
      <p:pic>
        <p:nvPicPr>
          <p:cNvPr id="6146" name="Picture 2" descr="10 Animals That Change Color - A-Z Animals">
            <a:extLst>
              <a:ext uri="{FF2B5EF4-FFF2-40B4-BE49-F238E27FC236}">
                <a16:creationId xmlns:a16="http://schemas.microsoft.com/office/drawing/2014/main" id="{81BA3A52-703A-FD03-BC98-DF947E46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68" b="97944" l="6055" r="89844">
                        <a14:foregroundMark x1="36328" y1="6542" x2="36328" y2="6542"/>
                        <a14:foregroundMark x1="40625" y1="7290" x2="31543" y2="6729"/>
                        <a14:foregroundMark x1="20801" y1="5794" x2="13965" y2="10654"/>
                        <a14:foregroundMark x1="13965" y1="10654" x2="8789" y2="21495"/>
                        <a14:foregroundMark x1="8789" y1="21495" x2="5469" y2="36822"/>
                        <a14:foregroundMark x1="5469" y1="36822" x2="6152" y2="85794"/>
                        <a14:foregroundMark x1="6152" y1="85794" x2="6445" y2="87103"/>
                        <a14:foregroundMark x1="12500" y1="96449" x2="20605" y2="97009"/>
                        <a14:foregroundMark x1="20605" y1="97009" x2="27148" y2="96636"/>
                        <a14:foregroundMark x1="27148" y1="96636" x2="11523" y2="97944"/>
                        <a14:foregroundMark x1="11523" y1="97944" x2="11523" y2="97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3248027"/>
            <a:ext cx="5606038" cy="29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52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0C7C-7145-1306-B46A-C90AB674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Jobs are changing, so can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252332-8DD1-42BD-19FD-03DC7B740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108108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ngenial" panose="02000503040000020004" pitchFamily="2" charset="0"/>
              </a:rPr>
              <a:t>Dream Jobs – Gen X</a:t>
            </a:r>
            <a:br>
              <a:rPr lang="en-US" sz="2800" dirty="0">
                <a:latin typeface="Congenial" panose="02000503040000020004" pitchFamily="2" charset="0"/>
              </a:rPr>
            </a:br>
            <a:r>
              <a:rPr lang="en-US" sz="2800" dirty="0">
                <a:latin typeface="Congenial" panose="02000503040000020004" pitchFamily="2" charset="0"/>
              </a:rPr>
              <a:t>(ages 7-11)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2B25-2478-CBB4-0972-B60048F3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2249"/>
            <a:ext cx="5157787" cy="3427413"/>
          </a:xfrm>
        </p:spPr>
        <p:txBody>
          <a:bodyPr/>
          <a:lstStyle/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Teacher</a:t>
            </a:r>
          </a:p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Vet</a:t>
            </a:r>
          </a:p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Doctor</a:t>
            </a:r>
          </a:p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Athlete</a:t>
            </a:r>
          </a:p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Nurse</a:t>
            </a:r>
          </a:p>
          <a:p>
            <a:pPr marL="457200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Scientist</a:t>
            </a:r>
          </a:p>
          <a:p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3A5E19-9743-B5CD-7897-2B26F56C5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08108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ongenial" panose="02000503040000020004" pitchFamily="2" charset="0"/>
              </a:rPr>
              <a:t>Dream Jobs – Gen Z</a:t>
            </a:r>
            <a:br>
              <a:rPr lang="en-US" sz="2800" dirty="0">
                <a:latin typeface="Congenial" panose="02000503040000020004" pitchFamily="2" charset="0"/>
              </a:rPr>
            </a:br>
            <a:r>
              <a:rPr lang="en-US" sz="2800" dirty="0">
                <a:latin typeface="Congenial" panose="02000503040000020004" pitchFamily="2" charset="0"/>
              </a:rPr>
              <a:t>(ages 7-11)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75A5D-224B-FE6C-4E82-E26E94803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2249"/>
            <a:ext cx="5183188" cy="3427414"/>
          </a:xfrm>
        </p:spPr>
        <p:txBody>
          <a:bodyPr/>
          <a:lstStyle/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Sports person</a:t>
            </a:r>
          </a:p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Teacher</a:t>
            </a:r>
          </a:p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YouTuber or influencer</a:t>
            </a:r>
          </a:p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Artist</a:t>
            </a:r>
          </a:p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Vet</a:t>
            </a:r>
          </a:p>
          <a:p>
            <a:pPr marL="400050" algn="l">
              <a:buFont typeface="+mj-lt"/>
              <a:buAutoNum type="arabicPeriod"/>
            </a:pPr>
            <a:r>
              <a:rPr lang="en-US" b="0" i="0" dirty="0">
                <a:effectLst/>
                <a:latin typeface="Congenial" panose="02000503040000020004" pitchFamily="2" charset="0"/>
              </a:rPr>
              <a:t>Gamer</a:t>
            </a:r>
          </a:p>
          <a:p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D6874-8A0E-DD46-0695-1A80DF75C0F9}"/>
              </a:ext>
            </a:extLst>
          </p:cNvPr>
          <p:cNvSpPr txBox="1"/>
          <p:nvPr/>
        </p:nvSpPr>
        <p:spPr>
          <a:xfrm>
            <a:off x="1676400" y="618966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en-US" sz="1400" dirty="0">
                <a:latin typeface="Congenial" panose="02000503040000020004" pitchFamily="2" charset="0"/>
              </a:rPr>
            </a:br>
            <a:r>
              <a:rPr lang="en-US" sz="1400" dirty="0">
                <a:latin typeface="Congenial" panose="02000503040000020004" pitchFamily="2" charset="0"/>
              </a:rPr>
              <a:t>Source: </a:t>
            </a:r>
            <a:r>
              <a:rPr lang="en-US" sz="1400" dirty="0" err="1">
                <a:latin typeface="Congenial" panose="02000503040000020004" pitchFamily="2" charset="0"/>
              </a:rPr>
              <a:t>Moneyzine</a:t>
            </a:r>
            <a:r>
              <a:rPr lang="en-US" sz="1400" dirty="0">
                <a:latin typeface="Congenial" panose="02000503040000020004" pitchFamily="2" charset="0"/>
              </a:rPr>
              <a:t>  / </a:t>
            </a:r>
            <a:r>
              <a:rPr lang="en-US" sz="1400" b="0" dirty="0">
                <a:solidFill>
                  <a:srgbClr val="1C1C1C"/>
                </a:solidFill>
                <a:effectLst/>
                <a:latin typeface="Congenial" panose="02000503040000020004" pitchFamily="2" charset="0"/>
              </a:rPr>
              <a:t>Children’s Dream Jobs Are Changing - And It’s Making Them Value University Less (01/23/2023)</a:t>
            </a:r>
            <a:endParaRPr lang="en-US" sz="1400" dirty="0">
              <a:latin typeface="Congenial" panose="02000503040000020004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8B7DAB-BEB9-6647-BBD7-60951AD54CBB}"/>
              </a:ext>
            </a:extLst>
          </p:cNvPr>
          <p:cNvCxnSpPr/>
          <p:nvPr/>
        </p:nvCxnSpPr>
        <p:spPr>
          <a:xfrm>
            <a:off x="2790825" y="3048000"/>
            <a:ext cx="3533775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0D7E6F-093A-6AE5-4B8C-13046BCC7B54}"/>
              </a:ext>
            </a:extLst>
          </p:cNvPr>
          <p:cNvCxnSpPr>
            <a:cxnSpLocks/>
          </p:cNvCxnSpPr>
          <p:nvPr/>
        </p:nvCxnSpPr>
        <p:spPr>
          <a:xfrm>
            <a:off x="2133600" y="3505200"/>
            <a:ext cx="4257675" cy="15144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3633BE-EF62-564A-4D27-11483BB553A9}"/>
              </a:ext>
            </a:extLst>
          </p:cNvPr>
          <p:cNvCxnSpPr>
            <a:cxnSpLocks/>
          </p:cNvCxnSpPr>
          <p:nvPr/>
        </p:nvCxnSpPr>
        <p:spPr>
          <a:xfrm flipV="1">
            <a:off x="2790824" y="3047998"/>
            <a:ext cx="3533776" cy="14470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464BFE-F418-A3A6-D3EF-ED1E7C1774D5}"/>
              </a:ext>
            </a:extLst>
          </p:cNvPr>
          <p:cNvSpPr txBox="1"/>
          <p:nvPr/>
        </p:nvSpPr>
        <p:spPr>
          <a:xfrm>
            <a:off x="6635749" y="3761975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YouTuber or influencer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B3D5F-66DC-B491-192C-D091A1A416F3}"/>
              </a:ext>
            </a:extLst>
          </p:cNvPr>
          <p:cNvSpPr txBox="1"/>
          <p:nvPr/>
        </p:nvSpPr>
        <p:spPr>
          <a:xfrm>
            <a:off x="6668730" y="5284921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Gamer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3E47F-313D-C27F-F7DB-D9B7E0108A68}"/>
              </a:ext>
            </a:extLst>
          </p:cNvPr>
          <p:cNvSpPr txBox="1"/>
          <p:nvPr/>
        </p:nvSpPr>
        <p:spPr>
          <a:xfrm>
            <a:off x="1352201" y="3748742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Doctor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160B1-09B8-DB74-8B46-EE6A36EC049C}"/>
              </a:ext>
            </a:extLst>
          </p:cNvPr>
          <p:cNvSpPr txBox="1"/>
          <p:nvPr/>
        </p:nvSpPr>
        <p:spPr>
          <a:xfrm>
            <a:off x="1380776" y="478392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Nurse</a:t>
            </a:r>
          </a:p>
        </p:txBody>
      </p:sp>
    </p:spTree>
    <p:extLst>
      <p:ext uri="{BB962C8B-B14F-4D97-AF65-F5344CB8AC3E}">
        <p14:creationId xmlns:p14="http://schemas.microsoft.com/office/powerpoint/2010/main" val="16229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AC8E-AD50-A0EF-19FD-48F4F20E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ongenial" panose="02000503040000020004" pitchFamily="2" charset="0"/>
              </a:rPr>
              <a:t>The “Weakness”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95F19-0201-CAEF-2F84-D09B0C1E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58223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ongenial" panose="02000503040000020004" pitchFamily="2" charset="0"/>
              </a:rPr>
              <a:t>Options:</a:t>
            </a:r>
          </a:p>
          <a:p>
            <a:r>
              <a:rPr lang="en-US" dirty="0">
                <a:latin typeface="Congenial" panose="02000503040000020004" pitchFamily="2" charset="0"/>
              </a:rPr>
              <a:t>Provide a weakness that’s really a strength: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“I care too much…”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“I work too hard…”</a:t>
            </a:r>
          </a:p>
          <a:p>
            <a:r>
              <a:rPr lang="en-US" dirty="0">
                <a:latin typeface="Congenial" panose="02000503040000020004" pitchFamily="2" charset="0"/>
              </a:rPr>
              <a:t>Provide a weakness and show how you compensate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“I can be impatient…so I have to take more time before making changes to make sure people are on board.”</a:t>
            </a:r>
          </a:p>
          <a:p>
            <a:pPr lvl="1"/>
            <a:r>
              <a:rPr lang="en-US" dirty="0">
                <a:latin typeface="Congenial" panose="02000503040000020004" pitchFamily="2" charset="0"/>
              </a:rPr>
              <a:t>“I like to mull over options before making decisions…so I have to identify when a decision has to be made so I’m ready to make it.”</a:t>
            </a:r>
          </a:p>
        </p:txBody>
      </p:sp>
      <p:pic>
        <p:nvPicPr>
          <p:cNvPr id="7" name="Picture 6" descr="A red and white sign with a thumb down&#10;&#10;Description automatically generated">
            <a:extLst>
              <a:ext uri="{FF2B5EF4-FFF2-40B4-BE49-F238E27FC236}">
                <a16:creationId xmlns:a16="http://schemas.microsoft.com/office/drawing/2014/main" id="{0569CB84-AFC1-4952-8FAB-5EE5FDEF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104" y="2394968"/>
            <a:ext cx="972119" cy="914400"/>
          </a:xfrm>
          <a:prstGeom prst="rect">
            <a:avLst/>
          </a:prstGeom>
        </p:spPr>
      </p:pic>
      <p:pic>
        <p:nvPicPr>
          <p:cNvPr id="9" name="Picture 8" descr="A green and white sign with a thumb up&#10;&#10;Description automatically generated">
            <a:extLst>
              <a:ext uri="{FF2B5EF4-FFF2-40B4-BE49-F238E27FC236}">
                <a16:creationId xmlns:a16="http://schemas.microsoft.com/office/drawing/2014/main" id="{29331228-5198-4C35-3E5E-6A5D8F92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104" y="4165196"/>
            <a:ext cx="9721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EF3D-548D-2935-ECA4-8BFE71B0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ongenial" panose="02000503040000020004" pitchFamily="2" charset="0"/>
              </a:rPr>
              <a:t>“Do you have any questions for us?”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694DC-BCCA-8F41-3CCF-82754DF23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latin typeface="Congenial" panose="02000503040000020004" pitchFamily="2" charset="0"/>
              </a:rPr>
              <a:t>Good to ask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F548FD-944C-912F-FEE8-070CE77739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ngenial" panose="02000503040000020004" pitchFamily="2" charset="0"/>
              </a:rPr>
              <a:t>“What are your goals for this organization?”</a:t>
            </a:r>
          </a:p>
          <a:p>
            <a:r>
              <a:rPr lang="en-US" dirty="0">
                <a:latin typeface="Congenial" panose="02000503040000020004" pitchFamily="2" charset="0"/>
              </a:rPr>
              <a:t>“What would a typical day look like  for me in this role?”</a:t>
            </a:r>
          </a:p>
          <a:p>
            <a:r>
              <a:rPr lang="en-US" dirty="0">
                <a:latin typeface="Congenial" panose="02000503040000020004" pitchFamily="2" charset="0"/>
              </a:rPr>
              <a:t>“Can you tell me about the team that I’ll be working with?”</a:t>
            </a:r>
          </a:p>
          <a:p>
            <a:r>
              <a:rPr lang="en-US" dirty="0">
                <a:latin typeface="Congenial" panose="02000503040000020004" pitchFamily="2" charset="0"/>
              </a:rPr>
              <a:t>“How soon do you plan to make a decision?”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6329E7-7706-0527-3636-8194675AC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latin typeface="Congenial" panose="02000503040000020004" pitchFamily="2" charset="0"/>
              </a:rPr>
              <a:t>Bad to ask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D8D03C-4645-9AA8-FB2C-36C2290C2D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ngenial" panose="02000503040000020004" pitchFamily="2" charset="0"/>
              </a:rPr>
              <a:t>“Is the salary negotiable?</a:t>
            </a:r>
          </a:p>
          <a:p>
            <a:r>
              <a:rPr lang="en-US" dirty="0">
                <a:latin typeface="Congenial" panose="02000503040000020004" pitchFamily="2" charset="0"/>
              </a:rPr>
              <a:t>“What are your paid leave policies?”</a:t>
            </a:r>
          </a:p>
          <a:p>
            <a:r>
              <a:rPr lang="en-US" dirty="0">
                <a:latin typeface="Congenial" panose="02000503040000020004" pitchFamily="2" charset="0"/>
              </a:rPr>
              <a:t>“Will I be expected to work overtime?”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10CADA-E683-397D-C142-20A7D5156284}"/>
              </a:ext>
            </a:extLst>
          </p:cNvPr>
          <p:cNvSpPr/>
          <p:nvPr/>
        </p:nvSpPr>
        <p:spPr>
          <a:xfrm>
            <a:off x="839788" y="1681163"/>
            <a:ext cx="5180013" cy="440560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20601B-F033-A87F-D1A8-A929A0879048}"/>
              </a:ext>
            </a:extLst>
          </p:cNvPr>
          <p:cNvSpPr/>
          <p:nvPr/>
        </p:nvSpPr>
        <p:spPr>
          <a:xfrm>
            <a:off x="6173787" y="1676690"/>
            <a:ext cx="5180013" cy="440560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een Leaf Background">
            <a:extLst>
              <a:ext uri="{FF2B5EF4-FFF2-40B4-BE49-F238E27FC236}">
                <a16:creationId xmlns:a16="http://schemas.microsoft.com/office/drawing/2014/main" id="{36FCEDD0-8FCE-358A-607A-5F2BE15D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9" b="91579" l="4231" r="92308">
                        <a14:foregroundMark x1="7692" y1="29474" x2="7692" y2="29474"/>
                        <a14:foregroundMark x1="41923" y1="6053" x2="41923" y2="6053"/>
                        <a14:foregroundMark x1="56538" y1="2105" x2="56538" y2="2105"/>
                        <a14:foregroundMark x1="42308" y1="1842" x2="42308" y2="1842"/>
                        <a14:foregroundMark x1="92692" y1="57895" x2="92692" y2="57895"/>
                        <a14:foregroundMark x1="41923" y1="91842" x2="41923" y2="91842"/>
                        <a14:foregroundMark x1="4231" y1="65789" x2="4231" y2="65789"/>
                        <a14:backgroundMark x1="50769" y1="12105" x2="50769" y2="12105"/>
                        <a14:backgroundMark x1="66154" y1="13158" x2="66154" y2="13158"/>
                        <a14:backgroundMark x1="50385" y1="86053" x2="50385" y2="8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349" y="1443351"/>
            <a:ext cx="563729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d Question Archives - Inbound Logistics">
            <a:extLst>
              <a:ext uri="{FF2B5EF4-FFF2-40B4-BE49-F238E27FC236}">
                <a16:creationId xmlns:a16="http://schemas.microsoft.com/office/drawing/2014/main" id="{DF620602-56C7-31D5-4242-5176C900B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3250" l="22286" r="77143">
                        <a14:foregroundMark x1="31857" y1="18750" x2="31857" y2="18750"/>
                        <a14:foregroundMark x1="29000" y1="32500" x2="29000" y2="32500"/>
                        <a14:foregroundMark x1="43286" y1="11000" x2="29429" y2="28750"/>
                        <a14:foregroundMark x1="29429" y1="28750" x2="37000" y2="60000"/>
                        <a14:foregroundMark x1="37000" y1="60000" x2="63286" y2="66750"/>
                        <a14:foregroundMark x1="63286" y1="66750" x2="59143" y2="19250"/>
                        <a14:foregroundMark x1="59143" y1="19250" x2="30143" y2="20250"/>
                        <a14:foregroundMark x1="30143" y1="20250" x2="40429" y2="65500"/>
                        <a14:foregroundMark x1="40429" y1="65500" x2="61429" y2="29500"/>
                        <a14:foregroundMark x1="61429" y1="29500" x2="33571" y2="34250"/>
                        <a14:foregroundMark x1="33571" y1="34250" x2="56000" y2="53750"/>
                        <a14:foregroundMark x1="56000" y1="53750" x2="62571" y2="27000"/>
                        <a14:foregroundMark x1="62571" y1="27000" x2="62571" y2="27000"/>
                        <a14:foregroundMark x1="64369" y1="79000" x2="65286" y2="78250"/>
                        <a14:foregroundMark x1="63845" y1="79429" x2="64369" y2="79000"/>
                        <a14:foregroundMark x1="54286" y1="87250" x2="56621" y2="85340"/>
                        <a14:foregroundMark x1="65429" y1="77608" x2="76143" y2="29500"/>
                        <a14:foregroundMark x1="73592" y1="17750" x2="73429" y2="17000"/>
                        <a14:foregroundMark x1="76143" y1="29500" x2="73592" y2="17750"/>
                        <a14:foregroundMark x1="73429" y1="17000" x2="64429" y2="10750"/>
                        <a14:foregroundMark x1="64429" y1="10750" x2="29801" y2="11877"/>
                        <a14:foregroundMark x1="23113" y1="28359" x2="23000" y2="29000"/>
                        <a14:foregroundMark x1="23000" y1="29000" x2="31571" y2="34500"/>
                        <a14:foregroundMark x1="31571" y1="34500" x2="25571" y2="50250"/>
                        <a14:foregroundMark x1="25571" y1="50250" x2="25571" y2="61250"/>
                        <a14:foregroundMark x1="55857" y1="5250" x2="43429" y2="4500"/>
                        <a14:foregroundMark x1="43429" y1="4500" x2="52571" y2="4750"/>
                        <a14:foregroundMark x1="52571" y1="4750" x2="42286" y2="7750"/>
                        <a14:foregroundMark x1="37195" y1="5750" x2="37012" y2="5678"/>
                        <a14:foregroundMark x1="42286" y1="7750" x2="37195" y2="5750"/>
                        <a14:foregroundMark x1="36035" y1="4762" x2="36299" y2="4678"/>
                        <a14:foregroundMark x1="40286" y1="25000" x2="38143" y2="22500"/>
                        <a14:foregroundMark x1="39429" y1="61500" x2="38286" y2="65000"/>
                        <a14:foregroundMark x1="61857" y1="59750" x2="58286" y2="65500"/>
                        <a14:foregroundMark x1="53286" y1="34500" x2="42857" y2="38000"/>
                        <a14:foregroundMark x1="42857" y1="38000" x2="49714" y2="33500"/>
                        <a14:foregroundMark x1="49714" y1="33500" x2="52143" y2="36000"/>
                        <a14:foregroundMark x1="42857" y1="23500" x2="38429" y2="26750"/>
                        <a14:foregroundMark x1="56714" y1="93250" x2="56714" y2="93250"/>
                        <a14:foregroundMark x1="75286" y1="36250" x2="75286" y2="36250"/>
                        <a14:foregroundMark x1="23286" y1="35250" x2="22286" y2="44750"/>
                        <a14:foregroundMark x1="77143" y1="29500" x2="77143" y2="51750"/>
                        <a14:backgroundMark x1="26286" y1="14500" x2="26286" y2="14500"/>
                        <a14:backgroundMark x1="36000" y1="5750" x2="36000" y2="5750"/>
                        <a14:backgroundMark x1="36571" y1="5000" x2="36571" y2="5000"/>
                        <a14:backgroundMark x1="36571" y1="4250" x2="37286" y2="5250"/>
                        <a14:backgroundMark x1="27000" y1="15500" x2="27143" y2="14500"/>
                        <a14:backgroundMark x1="28143" y1="12250" x2="25571" y2="13000"/>
                        <a14:backgroundMark x1="25143" y1="17000" x2="24429" y2="20000"/>
                        <a14:backgroundMark x1="29714" y1="11750" x2="24000" y2="20750"/>
                        <a14:backgroundMark x1="24000" y1="20750" x2="24857" y2="21250"/>
                        <a14:backgroundMark x1="36286" y1="5500" x2="35000" y2="5250"/>
                        <a14:backgroundMark x1="24571" y1="22250" x2="22714" y2="28000"/>
                        <a14:backgroundMark x1="57000" y1="83750" x2="57000" y2="83750"/>
                        <a14:backgroundMark x1="57143" y1="83750" x2="63000" y2="82000"/>
                        <a14:backgroundMark x1="64429" y1="79000" x2="64429" y2="79000"/>
                        <a14:backgroundMark x1="66000" y1="79500" x2="65571" y2="79250"/>
                        <a14:backgroundMark x1="56714" y1="85250" x2="56714" y2="86750"/>
                        <a14:backgroundMark x1="65286" y1="78250" x2="65571" y2="78500"/>
                        <a14:backgroundMark x1="73714" y1="17000" x2="73714" y2="17000"/>
                        <a14:backgroundMark x1="73857" y1="17750" x2="73857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63" t="243" r="21601"/>
          <a:stretch/>
        </p:blipFill>
        <p:spPr bwMode="auto">
          <a:xfrm flipH="1">
            <a:off x="5037474" y="1426849"/>
            <a:ext cx="827618" cy="8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94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EE57B-EEB0-3A27-8647-0C908BCE545E}"/>
              </a:ext>
            </a:extLst>
          </p:cNvPr>
          <p:cNvSpPr txBox="1"/>
          <p:nvPr/>
        </p:nvSpPr>
        <p:spPr>
          <a:xfrm>
            <a:off x="775854" y="397401"/>
            <a:ext cx="1089890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i="0" dirty="0">
                <a:effectLst/>
                <a:latin typeface="Congenial" panose="02000503040000020004" pitchFamily="2" charset="0"/>
                <a:ea typeface="Gadugi" panose="020B0502040204020203" pitchFamily="34" charset="0"/>
              </a:rPr>
              <a:t>Never underestimate the power of a small group of committed people to change the world. In fact, it is the only thing that ever has.</a:t>
            </a:r>
          </a:p>
          <a:p>
            <a:endParaRPr lang="en-US" sz="2400" b="0" i="0" dirty="0">
              <a:effectLst/>
              <a:latin typeface="Congenial" panose="02000503040000020004" pitchFamily="2" charset="0"/>
              <a:ea typeface="Gadugi" panose="020B0502040204020203" pitchFamily="34" charset="0"/>
            </a:endParaRPr>
          </a:p>
          <a:p>
            <a:pPr algn="r"/>
            <a:r>
              <a:rPr lang="en-US" sz="3200" dirty="0">
                <a:latin typeface="Congenial" panose="02000503040000020004" pitchFamily="2" charset="0"/>
                <a:ea typeface="Gadugi" panose="020B0502040204020203" pitchFamily="34" charset="0"/>
              </a:rPr>
              <a:t>Margaret Mead</a:t>
            </a:r>
          </a:p>
          <a:p>
            <a:pPr algn="r"/>
            <a:r>
              <a:rPr lang="en-US" sz="3200" b="0" i="0" dirty="0">
                <a:effectLst/>
                <a:latin typeface="Congenial" panose="02000503040000020004" pitchFamily="2" charset="0"/>
                <a:ea typeface="Gadugi" panose="020B0502040204020203" pitchFamily="34" charset="0"/>
              </a:rPr>
              <a:t>American Anthropologist</a:t>
            </a:r>
          </a:p>
        </p:txBody>
      </p:sp>
    </p:spTree>
    <p:extLst>
      <p:ext uri="{BB962C8B-B14F-4D97-AF65-F5344CB8AC3E}">
        <p14:creationId xmlns:p14="http://schemas.microsoft.com/office/powerpoint/2010/main" val="4114169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F95612-8FF0-4597-B9EC-A559DCD9678F}"/>
              </a:ext>
            </a:extLst>
          </p:cNvPr>
          <p:cNvSpPr/>
          <p:nvPr/>
        </p:nvSpPr>
        <p:spPr>
          <a:xfrm>
            <a:off x="3051" y="0"/>
            <a:ext cx="12188949" cy="3503885"/>
          </a:xfrm>
          <a:prstGeom prst="rect">
            <a:avLst/>
          </a:prstGeom>
          <a:solidFill>
            <a:srgbClr val="43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01F0F-449F-E4B1-9C08-89F55E1C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1062609"/>
            <a:ext cx="10525125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bg1"/>
                </a:solidFill>
                <a:latin typeface="Congenial" panose="02000503040000020004" pitchFamily="2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B9548-47CC-FF68-E316-94D2AC018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50" y="3736563"/>
            <a:ext cx="10226799" cy="24874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ongenial" panose="02000503040000020004" pitchFamily="2" charset="0"/>
              </a:rPr>
              <a:t>Kristi Mills-Jurach, P.E.</a:t>
            </a:r>
          </a:p>
          <a:p>
            <a:pPr marL="0" indent="0" algn="ctr">
              <a:buNone/>
            </a:pPr>
            <a:r>
              <a:rPr lang="en-US" sz="2000" dirty="0">
                <a:latin typeface="Congenial" panose="02000503040000020004" pitchFamily="2" charset="0"/>
                <a:hlinkClick r:id="rId2"/>
              </a:rPr>
              <a:t>kristi.mills-Jurach@tceq.texas.gov</a:t>
            </a:r>
            <a:endParaRPr lang="en-US" sz="2000" dirty="0">
              <a:latin typeface="Congenial" panose="02000503040000020004" pitchFamily="2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Congenial" panose="02000503040000020004" pitchFamily="2" charset="0"/>
              </a:rPr>
              <a:t>(512) 239-1261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DBA7C7-AE60-F0E4-2B68-4ACD9F524A8C}"/>
              </a:ext>
            </a:extLst>
          </p:cNvPr>
          <p:cNvGrpSpPr>
            <a:grpSpLocks noChangeAspect="1"/>
          </p:cNvGrpSpPr>
          <p:nvPr/>
        </p:nvGrpSpPr>
        <p:grpSpPr>
          <a:xfrm>
            <a:off x="312330" y="2886075"/>
            <a:ext cx="3171800" cy="3069010"/>
            <a:chOff x="8728364" y="207963"/>
            <a:chExt cx="2930236" cy="2835275"/>
          </a:xfrm>
          <a:blipFill>
            <a:blip r:embed="rId3"/>
            <a:stretch>
              <a:fillRect/>
            </a:stretch>
          </a:blip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EF04D-A88C-F6B5-9676-D00DB88D1D33}"/>
                </a:ext>
              </a:extLst>
            </p:cNvPr>
            <p:cNvSpPr/>
            <p:nvPr/>
          </p:nvSpPr>
          <p:spPr>
            <a:xfrm>
              <a:off x="8728364" y="228890"/>
              <a:ext cx="990600" cy="8934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6107A0-710A-70A4-3EB1-8D513EEDE339}"/>
                </a:ext>
              </a:extLst>
            </p:cNvPr>
            <p:cNvSpPr/>
            <p:nvPr/>
          </p:nvSpPr>
          <p:spPr>
            <a:xfrm>
              <a:off x="8728364" y="1214438"/>
              <a:ext cx="1939636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1096B8-E0D7-30CF-7A08-AD65486121CA}"/>
                </a:ext>
              </a:extLst>
            </p:cNvPr>
            <p:cNvSpPr/>
            <p:nvPr/>
          </p:nvSpPr>
          <p:spPr>
            <a:xfrm>
              <a:off x="10744200" y="1214438"/>
              <a:ext cx="9144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2E6F1-DC9C-6C62-9A1B-9163ADBC38F9}"/>
                </a:ext>
              </a:extLst>
            </p:cNvPr>
            <p:cNvSpPr/>
            <p:nvPr/>
          </p:nvSpPr>
          <p:spPr>
            <a:xfrm>
              <a:off x="9829800" y="207963"/>
              <a:ext cx="1828800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547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3A506B0-FBFD-99EB-A302-8C48593C3DAB}"/>
              </a:ext>
            </a:extLst>
          </p:cNvPr>
          <p:cNvSpPr/>
          <p:nvPr/>
        </p:nvSpPr>
        <p:spPr>
          <a:xfrm>
            <a:off x="0" y="0"/>
            <a:ext cx="11379200" cy="6858000"/>
          </a:xfrm>
          <a:prstGeom prst="roundRect">
            <a:avLst>
              <a:gd name="adj" fmla="val 371"/>
            </a:avLst>
          </a:prstGeom>
          <a:solidFill>
            <a:srgbClr val="A9B3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D089C-31BE-6538-426F-BBB467F00F96}"/>
              </a:ext>
            </a:extLst>
          </p:cNvPr>
          <p:cNvSpPr/>
          <p:nvPr/>
        </p:nvSpPr>
        <p:spPr>
          <a:xfrm>
            <a:off x="0" y="0"/>
            <a:ext cx="1280160" cy="6858000"/>
          </a:xfrm>
          <a:prstGeom prst="roundRect">
            <a:avLst>
              <a:gd name="adj" fmla="val 1236"/>
            </a:avLst>
          </a:prstGeom>
          <a:solidFill>
            <a:srgbClr val="B99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92DA06-85F0-EF65-25E1-8A23E880D1A5}"/>
              </a:ext>
            </a:extLst>
          </p:cNvPr>
          <p:cNvSpPr/>
          <p:nvPr/>
        </p:nvSpPr>
        <p:spPr>
          <a:xfrm>
            <a:off x="0" y="0"/>
            <a:ext cx="640080" cy="6858000"/>
          </a:xfrm>
          <a:prstGeom prst="roundRect">
            <a:avLst>
              <a:gd name="adj" fmla="val 0"/>
            </a:avLst>
          </a:prstGeom>
          <a:solidFill>
            <a:srgbClr val="4E6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54678B-4FF0-D986-B079-D1DEA95DC82C}"/>
              </a:ext>
            </a:extLst>
          </p:cNvPr>
          <p:cNvSpPr/>
          <p:nvPr/>
        </p:nvSpPr>
        <p:spPr>
          <a:xfrm>
            <a:off x="1448435" y="2339537"/>
            <a:ext cx="1371600" cy="2011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577E82-BD3C-5533-3F89-77B402A91D33}"/>
              </a:ext>
            </a:extLst>
          </p:cNvPr>
          <p:cNvSpPr txBox="1"/>
          <p:nvPr/>
        </p:nvSpPr>
        <p:spPr>
          <a:xfrm>
            <a:off x="3262947" y="2339537"/>
            <a:ext cx="8547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Congenial" panose="02000503040000020004" pitchFamily="2" charset="0"/>
              </a:rPr>
              <a:t>Be ready</a:t>
            </a:r>
          </a:p>
          <a:p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3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91AE3-FA1B-C66F-1D00-A18D7B1E5A38}"/>
              </a:ext>
            </a:extLst>
          </p:cNvPr>
          <p:cNvSpPr/>
          <p:nvPr/>
        </p:nvSpPr>
        <p:spPr>
          <a:xfrm>
            <a:off x="0" y="0"/>
            <a:ext cx="11555730" cy="6858000"/>
          </a:xfrm>
          <a:prstGeom prst="roundRect">
            <a:avLst>
              <a:gd name="adj" fmla="val 371"/>
            </a:avLst>
          </a:prstGeom>
          <a:solidFill>
            <a:srgbClr val="A9B3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C68FFB-8854-BAEC-D108-5CBD9ACB1753}"/>
              </a:ext>
            </a:extLst>
          </p:cNvPr>
          <p:cNvSpPr/>
          <p:nvPr/>
        </p:nvSpPr>
        <p:spPr>
          <a:xfrm>
            <a:off x="0" y="0"/>
            <a:ext cx="10858500" cy="6858000"/>
          </a:xfrm>
          <a:prstGeom prst="roundRect">
            <a:avLst>
              <a:gd name="adj" fmla="val 0"/>
            </a:avLst>
          </a:prstGeom>
          <a:solidFill>
            <a:srgbClr val="B99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92DA06-85F0-EF65-25E1-8A23E880D1A5}"/>
              </a:ext>
            </a:extLst>
          </p:cNvPr>
          <p:cNvSpPr/>
          <p:nvPr/>
        </p:nvSpPr>
        <p:spPr>
          <a:xfrm>
            <a:off x="1" y="0"/>
            <a:ext cx="640080" cy="6858000"/>
          </a:xfrm>
          <a:prstGeom prst="roundRect">
            <a:avLst>
              <a:gd name="adj" fmla="val 0"/>
            </a:avLst>
          </a:prstGeom>
          <a:solidFill>
            <a:srgbClr val="4E6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D822F6-7050-02B1-E209-83017477D769}"/>
              </a:ext>
            </a:extLst>
          </p:cNvPr>
          <p:cNvSpPr/>
          <p:nvPr/>
        </p:nvSpPr>
        <p:spPr>
          <a:xfrm>
            <a:off x="939801" y="2371725"/>
            <a:ext cx="1371600" cy="2011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Congenial" panose="02000503040000020004" pitchFamily="2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A4040-E895-2454-FB3F-3374179C169C}"/>
              </a:ext>
            </a:extLst>
          </p:cNvPr>
          <p:cNvSpPr txBox="1"/>
          <p:nvPr/>
        </p:nvSpPr>
        <p:spPr>
          <a:xfrm>
            <a:off x="3008630" y="1259175"/>
            <a:ext cx="85471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Congenial" panose="02000503040000020004" pitchFamily="2" charset="0"/>
              </a:rPr>
              <a:t>Tell your story</a:t>
            </a: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1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91AE3-FA1B-C66F-1D00-A18D7B1E5A38}"/>
              </a:ext>
            </a:extLst>
          </p:cNvPr>
          <p:cNvSpPr/>
          <p:nvPr/>
        </p:nvSpPr>
        <p:spPr>
          <a:xfrm>
            <a:off x="0" y="0"/>
            <a:ext cx="11637008" cy="6858000"/>
          </a:xfrm>
          <a:prstGeom prst="roundRect">
            <a:avLst>
              <a:gd name="adj" fmla="val 0"/>
            </a:avLst>
          </a:prstGeom>
          <a:solidFill>
            <a:srgbClr val="A9B3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D089C-31BE-6538-426F-BBB467F00F96}"/>
              </a:ext>
            </a:extLst>
          </p:cNvPr>
          <p:cNvSpPr/>
          <p:nvPr/>
        </p:nvSpPr>
        <p:spPr>
          <a:xfrm>
            <a:off x="0" y="0"/>
            <a:ext cx="10845800" cy="6858000"/>
          </a:xfrm>
          <a:prstGeom prst="roundRect">
            <a:avLst>
              <a:gd name="adj" fmla="val 0"/>
            </a:avLst>
          </a:prstGeom>
          <a:solidFill>
            <a:srgbClr val="B99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6DB135-C669-A109-2451-EF35FF72BBEA}"/>
              </a:ext>
            </a:extLst>
          </p:cNvPr>
          <p:cNvSpPr/>
          <p:nvPr/>
        </p:nvSpPr>
        <p:spPr>
          <a:xfrm>
            <a:off x="-1" y="0"/>
            <a:ext cx="10033002" cy="6858000"/>
          </a:xfrm>
          <a:prstGeom prst="roundRect">
            <a:avLst>
              <a:gd name="adj" fmla="val 0"/>
            </a:avLst>
          </a:prstGeom>
          <a:solidFill>
            <a:srgbClr val="4E6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DF9261-41CF-D814-2087-DFF8A99B2562}"/>
              </a:ext>
            </a:extLst>
          </p:cNvPr>
          <p:cNvSpPr/>
          <p:nvPr/>
        </p:nvSpPr>
        <p:spPr>
          <a:xfrm>
            <a:off x="554993" y="2539821"/>
            <a:ext cx="1371600" cy="2011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Congenial" panose="02000503040000020004" pitchFamily="2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9657C-A45C-F565-1013-DC1A57303ED1}"/>
              </a:ext>
            </a:extLst>
          </p:cNvPr>
          <p:cNvSpPr txBox="1"/>
          <p:nvPr/>
        </p:nvSpPr>
        <p:spPr>
          <a:xfrm>
            <a:off x="2650490" y="1267817"/>
            <a:ext cx="85471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Congenial" panose="02000503040000020004" pitchFamily="2" charset="0"/>
              </a:rPr>
              <a:t>Follow through</a:t>
            </a:r>
          </a:p>
          <a:p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48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337585-17E5-ABD9-4E2C-A0207953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ongenial" panose="02000503040000020004" pitchFamily="2" charset="0"/>
              </a:rPr>
              <a:t>Caveats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28D6E-5252-D43C-15D2-3903B9A16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8327"/>
            <a:ext cx="10515600" cy="385863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400" dirty="0">
                <a:latin typeface="Congenial" panose="02000503040000020004" pitchFamily="2" charset="0"/>
              </a:rPr>
              <a:t>You want the job</a:t>
            </a:r>
          </a:p>
          <a:p>
            <a:pPr marL="514350" indent="-514350">
              <a:buFont typeface="+mj-lt"/>
              <a:buAutoNum type="arabicPeriod"/>
            </a:pPr>
            <a:endParaRPr lang="en-US" sz="5400" dirty="0">
              <a:latin typeface="Congenial" panose="02000503040000020004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5400" dirty="0">
                <a:latin typeface="Congenial" panose="02000503040000020004" pitchFamily="2" charset="0"/>
              </a:rPr>
              <a:t>You are qualified for the job</a:t>
            </a:r>
          </a:p>
        </p:txBody>
      </p:sp>
      <p:pic>
        <p:nvPicPr>
          <p:cNvPr id="2052" name="Picture 4" descr="danger sign, danger, mark png thumbnail">
            <a:extLst>
              <a:ext uri="{FF2B5EF4-FFF2-40B4-BE49-F238E27FC236}">
                <a16:creationId xmlns:a16="http://schemas.microsoft.com/office/drawing/2014/main" id="{F31C6FC8-1823-C170-D2C4-360279BBF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4" b="94044" l="7759" r="94253">
                        <a14:foregroundMark x1="8333" y1="78370" x2="7759" y2="78056"/>
                        <a14:foregroundMark x1="23563" y1="94357" x2="23563" y2="94357"/>
                        <a14:foregroundMark x1="94540" y1="80564" x2="94540" y2="80564"/>
                        <a14:foregroundMark x1="52011" y1="8464" x2="52011" y2="8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25" y="171450"/>
            <a:ext cx="33147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7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D430-8B5A-B3B8-8C40-633B7D47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ongenial" panose="02000503040000020004" pitchFamily="2" charset="0"/>
              </a:rPr>
              <a:t>Be ready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A79E5-E05A-6EFA-69E1-F6AC50EA2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316968-D864-B89A-6151-6A49B592AF8C}"/>
              </a:ext>
            </a:extLst>
          </p:cNvPr>
          <p:cNvSpPr/>
          <p:nvPr/>
        </p:nvSpPr>
        <p:spPr>
          <a:xfrm>
            <a:off x="5181600" y="642975"/>
            <a:ext cx="1828800" cy="1828800"/>
          </a:xfrm>
          <a:prstGeom prst="ellipse">
            <a:avLst/>
          </a:prstGeom>
          <a:solidFill>
            <a:srgbClr val="B99470"/>
          </a:solidFill>
          <a:ln>
            <a:noFill/>
          </a:ln>
          <a:scene3d>
            <a:camera prst="orthographicFront"/>
            <a:lightRig rig="threePt" dir="t"/>
          </a:scene3d>
          <a:sp3d>
            <a:bevelT w="914400" h="914400"/>
            <a:bevelB w="914400" h="914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3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817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662 C -0.06979 -0.02662 -0.13867 -0.02615 -0.2082 -0.01921 C -0.2776 -0.0125 -0.4168 -0.05787 -0.4168 0.01459 C -0.4168 0.06875 -0.4181 0.23889 -0.4181 0.2939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1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3D16-8978-60DA-DB26-4790BE42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65125"/>
            <a:ext cx="7137400" cy="1325563"/>
          </a:xfrm>
        </p:spPr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Inventory your life and work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FEAE-710E-2AAC-07B5-FF71011E2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825625"/>
            <a:ext cx="7226300" cy="40798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Congenial" panose="02000503040000020004" pitchFamily="2" charset="0"/>
              </a:rPr>
              <a:t>What have you done that you are proud of?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Congenial" panose="02000503040000020004" pitchFamily="2" charset="0"/>
              </a:rPr>
              <a:t>What has gone wrong and what did you learn?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Congenial" panose="02000503040000020004" pitchFamily="2" charset="0"/>
              </a:rPr>
              <a:t>What is your greatest triumph?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Congenial" panose="02000503040000020004" pitchFamily="2" charset="0"/>
              </a:rPr>
              <a:t>What is your biggest defeat?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Congenial" panose="02000503040000020004" pitchFamily="2" charset="0"/>
              </a:rPr>
              <a:t>What made you the person you are today?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3200" dirty="0">
              <a:latin typeface="Congenial" panose="02000503040000020004" pitchFamily="2" charset="0"/>
            </a:endParaRPr>
          </a:p>
        </p:txBody>
      </p:sp>
      <p:pic>
        <p:nvPicPr>
          <p:cNvPr id="3076" name="Picture 4" descr="Amazon.com : Top Flight Composition Book, Wide Rule, 100 Sheet : Composition  Notebooks : Office Products">
            <a:extLst>
              <a:ext uri="{FF2B5EF4-FFF2-40B4-BE49-F238E27FC236}">
                <a16:creationId xmlns:a16="http://schemas.microsoft.com/office/drawing/2014/main" id="{F8F3874E-F3E2-72FF-3DB6-FD0485B0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65125"/>
            <a:ext cx="4409769" cy="576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391BD-D715-9A4A-BE5F-F2A41F919CBC}"/>
              </a:ext>
            </a:extLst>
          </p:cNvPr>
          <p:cNvSpPr txBox="1"/>
          <p:nvPr/>
        </p:nvSpPr>
        <p:spPr>
          <a:xfrm>
            <a:off x="1524001" y="1943099"/>
            <a:ext cx="279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Ink Free" panose="03080402000500000000" pitchFamily="66" charset="0"/>
              </a:rPr>
              <a:t>Kristi’s Personal Book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F42C4-4142-98EF-B44C-B9353052AFE9}"/>
              </a:ext>
            </a:extLst>
          </p:cNvPr>
          <p:cNvSpPr txBox="1"/>
          <p:nvPr/>
        </p:nvSpPr>
        <p:spPr>
          <a:xfrm>
            <a:off x="1527024" y="2162174"/>
            <a:ext cx="1254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Ink Free" panose="03080402000500000000" pitchFamily="66" charset="0"/>
              </a:rPr>
              <a:t>Greatness</a:t>
            </a:r>
          </a:p>
        </p:txBody>
      </p:sp>
    </p:spTree>
    <p:extLst>
      <p:ext uri="{BB962C8B-B14F-4D97-AF65-F5344CB8AC3E}">
        <p14:creationId xmlns:p14="http://schemas.microsoft.com/office/powerpoint/2010/main" val="191578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1313</Words>
  <Application>Microsoft Office PowerPoint</Application>
  <PresentationFormat>Widescreen</PresentationFormat>
  <Paragraphs>206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Congenial</vt:lpstr>
      <vt:lpstr>Gadugi</vt:lpstr>
      <vt:lpstr>Impact</vt:lpstr>
      <vt:lpstr>Ink Free</vt:lpstr>
      <vt:lpstr>Mongolian Baiti</vt:lpstr>
      <vt:lpstr>Wingdings</vt:lpstr>
      <vt:lpstr>Wingdings 2</vt:lpstr>
      <vt:lpstr>Office Theme</vt:lpstr>
      <vt:lpstr>Nailing the Interview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Caveats</vt:lpstr>
      <vt:lpstr>Be ready</vt:lpstr>
      <vt:lpstr>Inventory your life and work experiences</vt:lpstr>
      <vt:lpstr>PowerPoint Presentation</vt:lpstr>
      <vt:lpstr>Practice Exercise</vt:lpstr>
      <vt:lpstr>Review your accomplishments</vt:lpstr>
      <vt:lpstr>Read the job description or posting</vt:lpstr>
      <vt:lpstr>PowerPoint Presentation</vt:lpstr>
      <vt:lpstr>PowerPoint Presentation</vt:lpstr>
      <vt:lpstr>Tell your story</vt:lpstr>
      <vt:lpstr>PowerPoint Presentation</vt:lpstr>
      <vt:lpstr>Three major types of questions:</vt:lpstr>
      <vt:lpstr>Formulate your response</vt:lpstr>
      <vt:lpstr>Example: Tell me about a time you took the lead to solve a problem</vt:lpstr>
      <vt:lpstr>Example: Tell me about a time you took the lead to solve a problem</vt:lpstr>
      <vt:lpstr>Example: What is your greatest strength?</vt:lpstr>
      <vt:lpstr>Example: What is your greatest strength?</vt:lpstr>
      <vt:lpstr>Example: What would you do if your team was forced to change their processes?</vt:lpstr>
      <vt:lpstr>Example: What would you do if your team was forced to change their processes?</vt:lpstr>
      <vt:lpstr>Follow through</vt:lpstr>
      <vt:lpstr>Congrats! You got the job!</vt:lpstr>
      <vt:lpstr>Keep being ready</vt:lpstr>
      <vt:lpstr>Special Cases</vt:lpstr>
      <vt:lpstr>You are over-qualified</vt:lpstr>
      <vt:lpstr>You are making a career change</vt:lpstr>
      <vt:lpstr>Jobs are changing, so can you</vt:lpstr>
      <vt:lpstr>The “Weakness” Question</vt:lpstr>
      <vt:lpstr>“Do you have any questions for us?”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Nailing the Interview</dc:title>
  <dc:creator>Kristi Mills-Jurach</dc:creator>
  <cp:lastModifiedBy>Kristi Mills-Jurach</cp:lastModifiedBy>
  <cp:revision>29</cp:revision>
  <dcterms:created xsi:type="dcterms:W3CDTF">2023-11-26T15:02:27Z</dcterms:created>
  <dcterms:modified xsi:type="dcterms:W3CDTF">2023-12-04T13:17:20Z</dcterms:modified>
</cp:coreProperties>
</file>